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3" r:id="rId4"/>
    <p:sldMasterId id="2147483858" r:id="rId5"/>
    <p:sldMasterId id="2147483747" r:id="rId6"/>
    <p:sldMasterId id="2147483709" r:id="rId7"/>
    <p:sldMasterId id="2147483697" r:id="rId8"/>
    <p:sldMasterId id="2147483773" r:id="rId9"/>
    <p:sldMasterId id="2147483785" r:id="rId10"/>
    <p:sldMasterId id="2147483821" r:id="rId11"/>
    <p:sldMasterId id="2147483834" r:id="rId12"/>
    <p:sldMasterId id="2147483797" r:id="rId13"/>
    <p:sldMasterId id="2147483870" r:id="rId14"/>
    <p:sldMasterId id="2147483846" r:id="rId15"/>
    <p:sldMasterId id="2147483809" r:id="rId16"/>
  </p:sldMasterIdLst>
  <p:notesMasterIdLst>
    <p:notesMasterId r:id="rId32"/>
  </p:notesMasterIdLst>
  <p:sldIdLst>
    <p:sldId id="284" r:id="rId17"/>
    <p:sldId id="279" r:id="rId18"/>
    <p:sldId id="285" r:id="rId19"/>
    <p:sldId id="287" r:id="rId20"/>
    <p:sldId id="300" r:id="rId21"/>
    <p:sldId id="292" r:id="rId22"/>
    <p:sldId id="307" r:id="rId23"/>
    <p:sldId id="294" r:id="rId24"/>
    <p:sldId id="308" r:id="rId25"/>
    <p:sldId id="280" r:id="rId26"/>
    <p:sldId id="295" r:id="rId27"/>
    <p:sldId id="303" r:id="rId28"/>
    <p:sldId id="306" r:id="rId29"/>
    <p:sldId id="296" r:id="rId30"/>
    <p:sldId id="297" r:id="rId31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ine Van der Schoot" initials="KVdS" lastIdx="1" clrIdx="0">
    <p:extLst>
      <p:ext uri="{19B8F6BF-5375-455C-9EA6-DF929625EA0E}">
        <p15:presenceInfo xmlns:p15="http://schemas.microsoft.com/office/powerpoint/2012/main" userId="S::Karine@gsadvice.be::c77c8db0-1a38-4d5b-9252-8fea071c416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C2B6"/>
    <a:srgbClr val="62BF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34A6B1-8D87-4C10-9056-E170F605E560}" v="40" dt="2021-01-28T15:55:03.7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46"/>
    <p:restoredTop sz="94671"/>
  </p:normalViewPr>
  <p:slideViewPr>
    <p:cSldViewPr snapToGrid="0" snapToObjects="1">
      <p:cViewPr varScale="1">
        <p:scale>
          <a:sx n="81" d="100"/>
          <a:sy n="81" d="100"/>
        </p:scale>
        <p:origin x="13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3" d="100"/>
          <a:sy n="83" d="100"/>
        </p:scale>
        <p:origin x="2784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microsoft.com/office/2015/10/relationships/revisionInfo" Target="revisionInfo.xml"/><Relationship Id="rId21" Type="http://schemas.openxmlformats.org/officeDocument/2006/relationships/slide" Target="slides/slide5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8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ert Spapen" userId="0a3f9fe5-0139-4cdc-9233-dfa11f13d9e7" providerId="ADAL" clId="{D834A6B1-8D87-4C10-9056-E170F605E560}"/>
    <pc:docChg chg="custSel modSld">
      <pc:chgData name="Geert Spapen" userId="0a3f9fe5-0139-4cdc-9233-dfa11f13d9e7" providerId="ADAL" clId="{D834A6B1-8D87-4C10-9056-E170F605E560}" dt="2021-01-28T15:55:59.330" v="47" actId="14100"/>
      <pc:docMkLst>
        <pc:docMk/>
      </pc:docMkLst>
      <pc:sldChg chg="modSp mod modAnim">
        <pc:chgData name="Geert Spapen" userId="0a3f9fe5-0139-4cdc-9233-dfa11f13d9e7" providerId="ADAL" clId="{D834A6B1-8D87-4C10-9056-E170F605E560}" dt="2021-01-28T15:52:33.426" v="37" actId="27636"/>
        <pc:sldMkLst>
          <pc:docMk/>
          <pc:sldMk cId="1114002867" sldId="300"/>
        </pc:sldMkLst>
        <pc:spChg chg="mod">
          <ac:chgData name="Geert Spapen" userId="0a3f9fe5-0139-4cdc-9233-dfa11f13d9e7" providerId="ADAL" clId="{D834A6B1-8D87-4C10-9056-E170F605E560}" dt="2021-01-28T15:52:33.426" v="37" actId="27636"/>
          <ac:spMkLst>
            <pc:docMk/>
            <pc:sldMk cId="1114002867" sldId="300"/>
            <ac:spMk id="4" creationId="{BB7AB3F8-B25F-A746-B7BA-4D448AB91B14}"/>
          </ac:spMkLst>
        </pc:spChg>
      </pc:sldChg>
      <pc:sldChg chg="addSp delSp modSp mod delAnim modAnim">
        <pc:chgData name="Geert Spapen" userId="0a3f9fe5-0139-4cdc-9233-dfa11f13d9e7" providerId="ADAL" clId="{D834A6B1-8D87-4C10-9056-E170F605E560}" dt="2021-01-28T15:55:59.330" v="47" actId="14100"/>
        <pc:sldMkLst>
          <pc:docMk/>
          <pc:sldMk cId="209868897" sldId="308"/>
        </pc:sldMkLst>
        <pc:spChg chg="del mod">
          <ac:chgData name="Geert Spapen" userId="0a3f9fe5-0139-4cdc-9233-dfa11f13d9e7" providerId="ADAL" clId="{D834A6B1-8D87-4C10-9056-E170F605E560}" dt="2021-01-28T15:55:07.768" v="44" actId="478"/>
          <ac:spMkLst>
            <pc:docMk/>
            <pc:sldMk cId="209868897" sldId="308"/>
            <ac:spMk id="7" creationId="{883EE03F-5743-9C4D-B556-C4DE0E9A8F98}"/>
          </ac:spMkLst>
        </pc:spChg>
        <pc:spChg chg="del mod">
          <ac:chgData name="Geert Spapen" userId="0a3f9fe5-0139-4cdc-9233-dfa11f13d9e7" providerId="ADAL" clId="{D834A6B1-8D87-4C10-9056-E170F605E560}" dt="2021-01-28T15:55:06.301" v="43" actId="478"/>
          <ac:spMkLst>
            <pc:docMk/>
            <pc:sldMk cId="209868897" sldId="308"/>
            <ac:spMk id="8" creationId="{9F48CB6D-4119-BD44-8B29-8E74B116475E}"/>
          </ac:spMkLst>
        </pc:spChg>
        <pc:picChg chg="add mod">
          <ac:chgData name="Geert Spapen" userId="0a3f9fe5-0139-4cdc-9233-dfa11f13d9e7" providerId="ADAL" clId="{D834A6B1-8D87-4C10-9056-E170F605E560}" dt="2021-01-28T15:55:59.330" v="47" actId="14100"/>
          <ac:picMkLst>
            <pc:docMk/>
            <pc:sldMk cId="209868897" sldId="308"/>
            <ac:picMk id="3" creationId="{AAF99924-4460-4E59-9C97-DAC098C2E32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B415E0-2A02-1E40-8DDE-46196205E843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5C594B-7569-9547-9C8A-4131864256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9786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C594B-7569-9547-9C8A-41318642569F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9198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C594B-7569-9547-9C8A-41318642569F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6814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C594B-7569-9547-9C8A-41318642569F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7440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990CF8-5490-494F-85F2-70095AA89B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70358" y="1122363"/>
            <a:ext cx="5197642" cy="238760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rgbClr val="61C2B6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804F4A3-9314-1841-B6CB-28D2A2525B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70356" y="3602038"/>
            <a:ext cx="5197643" cy="1655762"/>
          </a:xfrm>
        </p:spPr>
        <p:txBody>
          <a:bodyPr>
            <a:normAutofit/>
          </a:bodyPr>
          <a:lstStyle>
            <a:lvl1pPr marL="0" indent="0" algn="just">
              <a:buNone/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338DA39-2EEA-0146-81CB-651419A2A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A079C-56DA-AB4D-A462-FCA51D1AD081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13A3768-046B-E448-BEEE-837F950D1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8EAD27-935D-0145-850A-A1FD1D4CE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AC39-E61C-C24F-A0C3-37FC7945F3E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5981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C0551E-DCEA-8346-93D0-FAFE72B45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D9849B6-E405-3E4B-A736-721A0B3865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F553113-ED1D-4242-9E82-797E3D9585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42754"/>
            <a:ext cx="3932237" cy="3426234"/>
          </a:xfrm>
        </p:spPr>
        <p:txBody>
          <a:bodyPr>
            <a:normAutofit/>
          </a:bodyPr>
          <a:lstStyle>
            <a:lvl1pPr marL="0" indent="0" algn="just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DD7C61B-A7FD-E94C-A6F9-43F79507C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A079C-56DA-AB4D-A462-FCA51D1AD081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3E7665E-731E-D44E-9579-62C7687A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EF3910F-974B-FF4E-BE2B-D2654B54A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AC39-E61C-C24F-A0C3-37FC7945F3E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916664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A51452-6432-AC47-B8B7-DA31B5AE3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619D622-5C2A-9146-B87A-DC0FC564D1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F612643-F699-4042-898C-067DD9CC7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26CDB-A711-7C4A-B9D4-3DA5B991BCA8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D7640C7-37B5-6048-9E40-8A6E02C47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E53ED9A-63C1-4F41-903E-8015BE0D6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1EB78-2057-8C47-9970-7CBF5FDACA9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346240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3D0251F4-FB33-B046-AECE-09ED2E392F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733CB06-79B2-A04A-BCA7-F96ED5D4D5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0293CCD-B64F-B94A-AC94-4FAEC735C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26CDB-A711-7C4A-B9D4-3DA5B991BCA8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5FA47CC-FD3A-494C-9286-D7224CE74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003E71C-DA09-8C4A-B33C-EFE00044F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1EB78-2057-8C47-9970-7CBF5FDACA9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782167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F2BA9C-5E8D-BB48-A0AF-DE77398105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568" y="1122363"/>
            <a:ext cx="7432431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FD2B9CE-CA7B-0246-98B4-1DD03CFBC4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5568" y="3602038"/>
            <a:ext cx="7432432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67E6B43-4C56-DD4D-9519-2CB4C7F1E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6551D-BF8C-3C48-9382-DAF202331943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62FD78D-8E38-4841-8A3A-F1970D2AE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E747164-2F65-E344-922A-E2079E510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E1CF2-EA20-834F-B20E-7C620AB48FF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892043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A9E283-74BB-DC40-BE1A-1A7353E48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F2DB717-7BD1-6749-A410-0DD885307E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3112881-B6EF-4744-8780-E920A4FAD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6551D-BF8C-3C48-9382-DAF202331943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3ED1B3D-B599-3F4D-8FE0-530E358CF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B302BC1-1805-3643-8809-D1C15C210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E1CF2-EA20-834F-B20E-7C620AB48FF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49607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8BD1D0-9245-E146-97A7-FEC677432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292" y="1709738"/>
            <a:ext cx="619515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B8E5316-3F4A-B040-BF93-BF353CD6D6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2292" y="4589463"/>
            <a:ext cx="619515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81C2E5B-A6E0-8648-9590-02C823B9C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6551D-BF8C-3C48-9382-DAF202331943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7904E59-592A-DF43-B5E9-AC8B0ED23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459AB49-7C0E-EA4C-8DD1-D53DEE64B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E1CF2-EA20-834F-B20E-7C620AB48FF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692842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553BF6-18B1-7C4C-A7B0-EA7E0B443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C018292-8392-1E47-9B1F-BE9663EC0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B0F81D6-3923-6441-BB23-0ECA9F9841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4B74E85-147C-BA42-B406-A2B83DF7C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6551D-BF8C-3C48-9382-DAF202331943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E61F06A-E18A-6D4C-82D9-00F83ED31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B3C3ADC-2B54-0C48-8AF7-E13334263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E1CF2-EA20-834F-B20E-7C620AB48FF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189525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3ED852-1359-4A42-AA21-335205E64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6696D8B-1D93-9947-BD1B-F89989F75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89EFE9C-2E44-C84C-993D-D1861687A8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1A04E08-2574-1A44-832A-99D510998E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7AF8245-BDC0-A54E-9358-AE4C7A089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2D68EC1-B950-6B4C-90F1-F65475D32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6551D-BF8C-3C48-9382-DAF202331943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724B54B5-4850-DF42-9C2C-4957C1307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09B5D11-C95B-0842-9AED-354351E6E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E1CF2-EA20-834F-B20E-7C620AB48FF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788189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517C28-8EA0-D445-AC60-0C8ADFE79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F31A2A5-E037-9F4A-9B7B-6E726A2C6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6551D-BF8C-3C48-9382-DAF202331943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035E45D-5052-B943-8AF1-ECD05836B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EB902FF-6AD6-2C44-9E82-CCAD3DE84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E1CF2-EA20-834F-B20E-7C620AB48FF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407821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05A7CF9-9BFB-9844-8932-BC10DE603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6551D-BF8C-3C48-9382-DAF202331943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FDB4DA9-3C08-FC4F-9A22-7CFDC07DF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C3F8A3B-5EF1-824F-91A9-0A3FDA9CE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E1CF2-EA20-834F-B20E-7C620AB48FF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862034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F1B09D-48FB-AC4D-ADF4-1B65DA5ED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3D098F3-C5AF-6F4C-82C0-384E2BC31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FFF8E4A-1F01-914C-9A99-10D8CC492D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1C0A3D3-79D4-EF43-AA2F-385649BE3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6551D-BF8C-3C48-9382-DAF202331943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EB1DC90-9B0C-BA43-8457-8E4AE9436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AB3C96D-C539-D441-A796-0CEEEB589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E1CF2-EA20-834F-B20E-7C620AB48FF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0929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14A502-DD5B-6A48-BCA6-304C945A3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E15F069-9F29-5C4D-BF92-F96F360660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F4D19BF-12E5-844E-8758-7C7DED88C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A079C-56DA-AB4D-A462-FCA51D1AD081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AED93E9-3C99-3F4C-AAD6-3704A39E6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1F5CAC4-F572-B042-AA45-6C86ECE7E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AC39-E61C-C24F-A0C3-37FC7945F3E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523932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BE966C-13AB-8F42-A159-CE68C2354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E4FD0D5-3CBF-7847-9C7A-D97500351B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3D6ACA3-2207-1C45-9039-A97F1D2CE5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D5A163C-78C3-864E-B599-A4033E603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6551D-BF8C-3C48-9382-DAF202331943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7132C40-9CD2-1049-9B25-F5DDD0175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5CB05AB-0FF2-0346-AAB7-16BF5276E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E1CF2-EA20-834F-B20E-7C620AB48FF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645547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424F8C-0587-234F-B2C5-116C8F70A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9D9B25B-7FC7-F14D-A088-601FFE501B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C4624E6-EFCF-2240-A284-9C8CD3D76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6551D-BF8C-3C48-9382-DAF202331943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390FA91-BBFE-5743-93AE-42811ADED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577E0E5-EF49-BB45-83D1-543373D95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E1CF2-EA20-834F-B20E-7C620AB48FF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012890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816C43E-2D1D-6F45-ABB3-BADE8CF7A0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269D8E0-E56C-154C-9A27-F5885F7A2C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1F49AA2-BB73-2F43-9DBD-503D88B52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6551D-BF8C-3C48-9382-DAF202331943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99102B8-26F5-B34C-BDC9-2430B280D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A829698-E004-614B-B34D-02AA3878A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E1CF2-EA20-834F-B20E-7C620AB48FF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613152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9CE1DF-2359-F846-B35D-D33D8265B9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0FE1D06-FBB2-C54C-AA0E-1F2596584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0948443-9245-B64E-8C88-0657550D9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B944-953A-DD40-AF09-6164FD12A032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68FF621-45B4-064C-9414-2C0992EF9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4DB86E4-39FD-0649-8029-97158202C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E3954-FD80-A44A-ABA3-AFA46183EB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998734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6506CD-5EF7-584E-BCD5-22773E3FB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4910879-9577-4E42-86DE-8CE28FC1F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4CD3AB3-BEE8-9347-9A0E-2DF44DA65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B944-953A-DD40-AF09-6164FD12A032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D0A03BE-817D-6741-BB9F-5E056C76C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4A13CBE-B7C6-F143-A672-1FB4DD0FA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E3954-FD80-A44A-ABA3-AFA46183EB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769706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D81821-6AB2-0E4C-8AAD-7B5554D0F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7CE7A0B-67B9-714C-8E70-3A5B2E071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D04BD30-6CD6-2B4F-98B8-736D9138E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B944-953A-DD40-AF09-6164FD12A032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46D9A62-BB2B-C348-A65A-A83CD7F9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DACAC8F-6D04-AE4D-8280-489DBA510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E3954-FD80-A44A-ABA3-AFA46183EB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994186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F0F4EE-358B-AE44-9669-211330F13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FC1799C-2674-994E-A7C7-370BF67C7D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3DBAB19-3938-2A47-9F01-640A71EE24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D40ECCF-2E92-AC48-8E43-BE066010D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B944-953A-DD40-AF09-6164FD12A032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39A47CA-F927-9341-B53C-4C56C49FA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6E942DB-3087-C546-B252-E16A838CB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E3954-FD80-A44A-ABA3-AFA46183EB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238417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97FB4E-1CD5-824D-8D19-76F585FBB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E396731-7E07-8040-96EB-52012F65C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865B827-DDC2-BD4E-836A-A197D5BDC6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2DD94CC-94A0-7544-83BE-CF48E53FBF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A538093-95A8-6B42-82C6-A6E2D6C011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63C5F86-3C74-9B41-9627-E7A99CEDE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B944-953A-DD40-AF09-6164FD12A032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FA5F43A-1F03-0641-8DEB-25BD8F427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B017638B-CB01-4245-8DF1-870C6BC6A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E3954-FD80-A44A-ABA3-AFA46183EB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234887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8350E2-CB81-E845-B5F8-6F3D6101D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994F6FF-1A9B-2649-9116-7C15EC13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B944-953A-DD40-AF09-6164FD12A032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609940C-FEEF-1148-8535-A3EE893FB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2455B3F-4BAF-E74E-A13C-84A59DB44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E3954-FD80-A44A-ABA3-AFA46183EB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475357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A498E48-9E0D-BE4A-A9ED-1D9D8AB7E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B944-953A-DD40-AF09-6164FD12A032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7DCD529-FE38-DF41-AEBF-6B72AC253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064D579-C49C-8E4A-A5E0-797104055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E3954-FD80-A44A-ABA3-AFA46183EB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07597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C9BCF5C6-BF91-D949-B51D-BD19995E05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910C8B0-DCB1-A14E-8112-F6CDF2C88B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74854ED-C265-2641-BF18-A9550F55E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A079C-56DA-AB4D-A462-FCA51D1AD081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3D503FF-1EAD-6C4B-A1E3-95A93F967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7715B7A-FF38-9440-B572-918A04AC8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AC39-E61C-C24F-A0C3-37FC7945F3E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862650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C80976-0956-1D43-82CA-BA9453E56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C674E4F-610F-A445-BFB6-85105CA03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3A6267E-10AC-6D45-9618-DCE2D0EB92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A5A402A-F4DB-3A47-B00F-DBFC478F4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B944-953A-DD40-AF09-6164FD12A032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AB79FD8-0F65-A341-98FF-27AB6ABFA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1CF83F7-B936-E64C-BF15-A722B1597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E3954-FD80-A44A-ABA3-AFA46183EB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90902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F350C8-C6D7-6842-A902-3D96889DF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8BA6580-B1CE-094A-9CAF-C7BEF6E20D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8A88F03-72DF-1C45-943B-F7B0AAE67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A874A39-3FE3-8542-9C15-6A70D80B7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B944-953A-DD40-AF09-6164FD12A032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570D257-6E4F-5C4B-9ED2-0C7761BD0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E6D1AFE-4883-E04D-A379-46B338909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E3954-FD80-A44A-ABA3-AFA46183EB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319932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A7507E-90A4-BE45-A33E-A07BDEB00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1C7E57E-249B-0046-8AB2-B7CE4CA32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70D2F50-D3DE-414F-B0A3-EC9BAFDF1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B944-953A-DD40-AF09-6164FD12A032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11841D5-A39F-2649-82A8-8476ED66C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B087922-4387-3B43-ADD0-6B4C6035F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E3954-FD80-A44A-ABA3-AFA46183EB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636083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E4B7B78F-A5F5-C443-8BF6-32FFF00651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AAC4115-E14E-D74A-831E-88DAAC073E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3B7671E-16F3-3C41-838C-46A2F051C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B944-953A-DD40-AF09-6164FD12A032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BBD2619-6180-9C4E-97E3-86275E76A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47A9609-BF3A-9E4E-9233-455989513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E3954-FD80-A44A-ABA3-AFA46183EB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654937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58A578-6F01-504F-99AE-99B637DCA0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49E1C32-7341-0845-904A-4F98FD8EBA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C94BA77-4646-8940-9BCB-2FE1BD4F9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B6D1F-6BAB-2943-9323-D514BFA58188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2837F36-5FE8-1347-A618-976755872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C29ACDF-A26B-C940-BCB7-F2FDD562B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D392B-1126-0A4B-83DD-99100A0432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487572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B09C0B-0F02-434A-9DFC-0D4539BB9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C4EF21F-147C-9640-9443-CA9D476C83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67430CD-6EA7-DA4B-8A61-C1D2DEFC0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B6D1F-6BAB-2943-9323-D514BFA58188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E84B474-F7E0-DD41-A7D9-6B3B38CD7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7B2FAE1-3D34-2C4E-B522-906CF41BF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D392B-1126-0A4B-83DD-99100A0432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343219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DB77D-D632-774A-8540-639E81D7B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03BC4B2-3AC2-A446-A479-5E89CAC66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3526D0-C3FF-434A-B03F-910B3A233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B6D1F-6BAB-2943-9323-D514BFA58188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B976A98-53AE-3840-8C69-B54D10C79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FE3C62B-0073-5E40-96B2-89C867394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D392B-1126-0A4B-83DD-99100A0432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940676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8EE6EF-89B9-1945-940C-9CC408BC3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028E1E6-99FD-E146-99B8-45A12FFC8C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8BE48BD-2BEB-3642-9221-5D18AD1F5B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CDB16DC-A1D4-FD42-8A1A-69D7A2D4D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B6D1F-6BAB-2943-9323-D514BFA58188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64E417A-A73C-3D43-B843-05FE808F1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BA16DC3-BB51-D447-B061-B698FDAFB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D392B-1126-0A4B-83DD-99100A0432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46357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2CCCDB-54E8-0B4A-A110-CBD62917A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4EE7A78-4F43-0A49-862E-34CE1C547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6B6670D-0F67-9640-A982-ED231A0EF7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372EEA8-55F0-5846-AE80-E01E4DD603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4E97D35-4605-994E-8F95-388228567F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0A8387F-3D79-A943-8656-C6048947D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B6D1F-6BAB-2943-9323-D514BFA58188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8C85E860-5EED-C845-9CFA-2D4434F1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C7EDB36F-488C-E443-8E79-2973EA7EE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D392B-1126-0A4B-83DD-99100A0432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974898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FD16EC-B207-3247-A64C-95B2D5329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35EF037-9F3E-DB43-A5E3-3B64BCF86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B6D1F-6BAB-2943-9323-D514BFA58188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0664FD2-03D1-0E4C-BA2D-568C1FC1E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5979D11-8494-E24A-89C0-4FEEEBF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D392B-1126-0A4B-83DD-99100A0432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35202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6F6EC8-0FC5-6E40-AF6D-37456B6D38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0218C01-897D-A446-BC8C-4A74D1EE2B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DA363BF-77DF-F04D-A37C-D83659109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C079F-5DF9-4D4C-8A06-D7CED37BD826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8CAF0C6-AC65-A446-AB57-2F1F78E43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0EDD0AB-4039-9D48-BE5D-51524C856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E8EE1-73B4-354B-A197-E03C5674EE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351712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311266D-D622-0F4A-B90C-641F9C44D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B6D1F-6BAB-2943-9323-D514BFA58188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B4C2D45-2C3C-3640-A34C-C4305CCB7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1F709FA-ADD8-864C-8F47-95F4F9014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D392B-1126-0A4B-83DD-99100A0432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036920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4EA522-B511-6B41-A70B-F764EFE6C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9CE84E-D5DF-0E4D-9694-7D1FC1CC8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4E8B2A5-1113-F145-A85B-9F4A1EAA7E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51A6AC1-B3BC-7B4B-8127-C243C9447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B6D1F-6BAB-2943-9323-D514BFA58188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CF55D01-A9A6-384B-ACBD-71338E61D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25FA208-66C9-1A42-B8AC-6A1B1A260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D392B-1126-0A4B-83DD-99100A0432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101073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664D81-5783-244F-8B59-A74377FA6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620D28A-400F-C74C-AF6E-3B84E9DF21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7E10898-3092-774D-93E5-CEA812780C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D0447E3-9AE7-0E40-AC27-9473D0685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B6D1F-6BAB-2943-9323-D514BFA58188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5452251-306C-6C46-8968-8FA3051CD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AA82B45-782B-FF46-BEFD-35750E678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D392B-1126-0A4B-83DD-99100A0432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321654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BF07EB-F981-E443-AD0B-AA4AC48B8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C86A537-A23F-0A4E-8DB9-02199AF002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449545E-1BA8-2144-9C13-A6DF92AE3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B6D1F-6BAB-2943-9323-D514BFA58188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BC6899F-BC5E-8E45-BD9E-741EDE070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D84C8FA-0359-0A4C-A2C3-095FA47F9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D392B-1126-0A4B-83DD-99100A0432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115026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38F248BC-1775-CD4F-8818-6CCB421AC0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636D650-D749-CD4B-960B-4AD1F0F66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9BC4626-9CE5-8F4F-BCB4-C8BEF79B3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B6D1F-6BAB-2943-9323-D514BFA58188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7BBAD7B-D27A-5240-9900-E907E1B8A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7E8566C-746C-C642-B117-B34F66A69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D392B-1126-0A4B-83DD-99100A0432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02106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F2BA9C-5E8D-BB48-A0AF-DE77398105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568" y="1122363"/>
            <a:ext cx="7432431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FD2B9CE-CA7B-0246-98B4-1DD03CFBC4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5568" y="3602038"/>
            <a:ext cx="7432432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67E6B43-4C56-DD4D-9519-2CB4C7F1E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6551D-BF8C-3C48-9382-DAF202331943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62FD78D-8E38-4841-8A3A-F1970D2AE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E747164-2F65-E344-922A-E2079E510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E1CF2-EA20-834F-B20E-7C620AB48FF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64325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A9E283-74BB-DC40-BE1A-1A7353E48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F2DB717-7BD1-6749-A410-0DD885307E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3112881-B6EF-4744-8780-E920A4FAD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6551D-BF8C-3C48-9382-DAF202331943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3ED1B3D-B599-3F4D-8FE0-530E358CF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B302BC1-1805-3643-8809-D1C15C210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E1CF2-EA20-834F-B20E-7C620AB48FF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503895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8BD1D0-9245-E146-97A7-FEC677432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292" y="1709738"/>
            <a:ext cx="619515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B8E5316-3F4A-B040-BF93-BF353CD6D6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2292" y="4589463"/>
            <a:ext cx="619515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81C2E5B-A6E0-8648-9590-02C823B9C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6551D-BF8C-3C48-9382-DAF202331943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7904E59-592A-DF43-B5E9-AC8B0ED23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459AB49-7C0E-EA4C-8DD1-D53DEE64B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E1CF2-EA20-834F-B20E-7C620AB48FF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257330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553BF6-18B1-7C4C-A7B0-EA7E0B443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C018292-8392-1E47-9B1F-BE9663EC0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B0F81D6-3923-6441-BB23-0ECA9F9841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4B74E85-147C-BA42-B406-A2B83DF7C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6551D-BF8C-3C48-9382-DAF202331943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E61F06A-E18A-6D4C-82D9-00F83ED31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B3C3ADC-2B54-0C48-8AF7-E13334263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E1CF2-EA20-834F-B20E-7C620AB48FF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589834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3ED852-1359-4A42-AA21-335205E64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6696D8B-1D93-9947-BD1B-F89989F75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89EFE9C-2E44-C84C-993D-D1861687A8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1A04E08-2574-1A44-832A-99D510998E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7AF8245-BDC0-A54E-9358-AE4C7A089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2D68EC1-B950-6B4C-90F1-F65475D32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6551D-BF8C-3C48-9382-DAF202331943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724B54B5-4850-DF42-9C2C-4957C1307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09B5D11-C95B-0842-9AED-354351E6E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E1CF2-EA20-834F-B20E-7C620AB48FF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7080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7EC4AF-4205-3342-95A1-F25B20038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A486EE9-757F-7542-B77A-706986C889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AF9AF65-4D20-D347-B7B0-5945AE8E5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C079F-5DF9-4D4C-8A06-D7CED37BD826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7640D35-0CB1-6D41-90D4-84A719ED0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3DAC324-AA24-1047-83B3-F97E30151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E8EE1-73B4-354B-A197-E03C5674EE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397678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517C28-8EA0-D445-AC60-0C8ADFE79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F31A2A5-E037-9F4A-9B7B-6E726A2C6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6551D-BF8C-3C48-9382-DAF202331943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035E45D-5052-B943-8AF1-ECD05836B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EB902FF-6AD6-2C44-9E82-CCAD3DE84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E1CF2-EA20-834F-B20E-7C620AB48FF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727941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05A7CF9-9BFB-9844-8932-BC10DE603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6551D-BF8C-3C48-9382-DAF202331943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FDB4DA9-3C08-FC4F-9A22-7CFDC07DF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C3F8A3B-5EF1-824F-91A9-0A3FDA9CE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E1CF2-EA20-834F-B20E-7C620AB48FF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374554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F1B09D-48FB-AC4D-ADF4-1B65DA5ED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3D098F3-C5AF-6F4C-82C0-384E2BC31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FFF8E4A-1F01-914C-9A99-10D8CC492D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1C0A3D3-79D4-EF43-AA2F-385649BE3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6551D-BF8C-3C48-9382-DAF202331943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EB1DC90-9B0C-BA43-8457-8E4AE9436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AB3C96D-C539-D441-A796-0CEEEB589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E1CF2-EA20-834F-B20E-7C620AB48FF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381498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BE966C-13AB-8F42-A159-CE68C2354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E4FD0D5-3CBF-7847-9C7A-D97500351B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3D6ACA3-2207-1C45-9039-A97F1D2CE5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D5A163C-78C3-864E-B599-A4033E603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6551D-BF8C-3C48-9382-DAF202331943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7132C40-9CD2-1049-9B25-F5DDD0175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5CB05AB-0FF2-0346-AAB7-16BF5276E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E1CF2-EA20-834F-B20E-7C620AB48FF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360316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424F8C-0587-234F-B2C5-116C8F70A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9D9B25B-7FC7-F14D-A088-601FFE501B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C4624E6-EFCF-2240-A284-9C8CD3D76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6551D-BF8C-3C48-9382-DAF202331943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390FA91-BBFE-5743-93AE-42811ADED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577E0E5-EF49-BB45-83D1-543373D95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E1CF2-EA20-834F-B20E-7C620AB48FF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625407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816C43E-2D1D-6F45-ABB3-BADE8CF7A0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269D8E0-E56C-154C-9A27-F5885F7A2C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1F49AA2-BB73-2F43-9DBD-503D88B52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6551D-BF8C-3C48-9382-DAF202331943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99102B8-26F5-B34C-BDC9-2430B280D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A829698-E004-614B-B34D-02AA3878A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E1CF2-EA20-834F-B20E-7C620AB48FF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1457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CDCF5B-926E-A84C-8A43-5FCF158A5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1552EB5-CCC9-C440-846B-4B6EB500EF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066A976-FC4E-2440-8858-8519A5836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C079F-5DF9-4D4C-8A06-D7CED37BD826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517AAB2-C834-0440-9A2D-87A0FFA8D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1065064-7D41-1E4C-B63F-B0662BEFD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E8EE1-73B4-354B-A197-E03C5674EE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90131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86FE2E-8AB5-7A41-B748-F6B996528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79F7B3-8D82-CE46-BE09-30CD1D9F69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90AB604-3C6A-614F-A71F-544331077B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59D19BD-25EC-D24E-AF6D-5B105634A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C079F-5DF9-4D4C-8A06-D7CED37BD826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143044D-48E9-7140-9AE3-0854698B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FECB215-F222-A043-9E13-BAC9B382D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E8EE1-73B4-354B-A197-E03C5674EE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85033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8F74CC-A6B7-4746-8ADF-266382B12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649C3C5-2AFE-6746-819D-97D64346A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AB77A0C-50BB-5C4B-A645-F3B86AB3C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C6957C2-DC7D-2E4B-A14B-863B549852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4FAE850-2A52-344B-9573-B9B8D05749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4986402-CFA6-DE40-A5A3-2D5146D6F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C079F-5DF9-4D4C-8A06-D7CED37BD826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DFF8C08-27A0-C841-9D96-87338BF3A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529DA7F-EFA0-B542-B718-859A40382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E8EE1-73B4-354B-A197-E03C5674EE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46908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0B19AF-BEC2-2D46-AA37-67DC34246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986D28C-F7D2-E54F-B842-94283CC6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C079F-5DF9-4D4C-8A06-D7CED37BD826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40C94B9-46DA-1546-A3BF-9C8882249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02DAF97-5D3E-5946-8B8D-DD283AF49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E8EE1-73B4-354B-A197-E03C5674EE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75647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CDE5F09-90D4-A846-8ACB-F08AC1865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C079F-5DF9-4D4C-8A06-D7CED37BD826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BF123B9-28E9-5842-87D2-39925BCCE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0AFEA25-0EBF-C843-AB30-1BEA58124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E8EE1-73B4-354B-A197-E03C5674EE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8711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ADE441-2DEE-3147-9AA5-1EB7A7328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67E31C0-9C2F-8547-A6F3-AD38705AD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A079C-56DA-AB4D-A462-FCA51D1AD081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9BBB419-13AE-6046-8B44-49E068889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AA9A866-F706-6640-8764-730A03DD9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AC39-E61C-C24F-A0C3-37FC7945F3E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94478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24A68E-AD1F-BF43-9AD5-501D598C8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A51DF6C-5F90-9E47-8F7A-5D4D2447E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B075286-9749-8D4F-9EE7-87B48954ED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C29C8A2-E1E8-8141-8B11-55FC55AE5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C079F-5DF9-4D4C-8A06-D7CED37BD826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9F4C300-CFAB-DE46-A9B4-C3CBBA24C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3400126-D4A7-1E4D-939E-67096911F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E8EE1-73B4-354B-A197-E03C5674EE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2864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6DEC82-3518-0144-B581-494465E74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8020595-0FC6-B14E-93B6-478DF6F151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4C284A1-D34A-AB44-8932-0B28520E10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EAE4394-70B7-A04C-AA4D-0D4B5408A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C079F-5DF9-4D4C-8A06-D7CED37BD826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7066BEE-C0EE-1742-AAD7-453638D86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E9991B3-7EF4-E349-8F03-894AC4095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E8EE1-73B4-354B-A197-E03C5674EE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25063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18D79D-4502-8C4D-978F-4A5C801AE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36DC6BF-401D-BA43-86E0-04F0939AF0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B05E154-C082-9A48-895F-FF672EAA3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C079F-5DF9-4D4C-8A06-D7CED37BD826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4C40D4E-2DFA-D148-A26B-6B46EABC1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2C6F351-6E5C-4846-A3CE-B20682558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E8EE1-73B4-354B-A197-E03C5674EE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76464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E15AD8D4-35B4-5B42-8D21-20C5DD0301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D142AD5-254D-954D-B533-24E6BA4173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07C2EA4-9327-2546-8F13-9412B728C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C079F-5DF9-4D4C-8A06-D7CED37BD826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87D7FCA-8FF4-5D42-BAE3-F0642B5B3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CF6103E-6D85-034D-B53D-9A02D5F2D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E8EE1-73B4-354B-A197-E03C5674EE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05937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382A12-C814-114A-89D9-3215C5AA1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C2CA-6F1A-DC42-88E4-179DC4D90546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88DB239-B1E0-1F4D-A468-B15602E3D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3941-6661-EA4A-934F-5840F45C5F03}" type="slidenum">
              <a:rPr lang="nl-NL" smtClean="0"/>
              <a:t>‹nr.›</a:t>
            </a:fld>
            <a:endParaRPr lang="nl-NL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350BB095-13DE-8E47-9F00-134A6873F04D}"/>
              </a:ext>
            </a:extLst>
          </p:cNvPr>
          <p:cNvSpPr/>
          <p:nvPr userDrawn="1"/>
        </p:nvSpPr>
        <p:spPr>
          <a:xfrm>
            <a:off x="5306096" y="2316163"/>
            <a:ext cx="5705341" cy="2113756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3ECBC8B1-E91A-0F4C-9B6C-B4A35EC17847}"/>
              </a:ext>
            </a:extLst>
          </p:cNvPr>
          <p:cNvSpPr txBox="1">
            <a:spLocks/>
          </p:cNvSpPr>
          <p:nvPr userDrawn="1"/>
        </p:nvSpPr>
        <p:spPr>
          <a:xfrm>
            <a:off x="3497179" y="4290903"/>
            <a:ext cx="519764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61C2B6"/>
                </a:solidFill>
                <a:latin typeface="Bebas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nl-NL" sz="2500" dirty="0">
                <a:solidFill>
                  <a:srgbClr val="61C2B6"/>
                </a:solidFill>
              </a:rPr>
              <a:t>BOOST  YOUR   BOTTOM  LINE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7407F49-A616-6748-9BF8-B559158C70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70358" y="1122363"/>
            <a:ext cx="5197642" cy="238760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rgbClr val="61C2B6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5D44D7C2-B7A8-304F-AB64-680E7BCF6A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70356" y="3602038"/>
            <a:ext cx="5197643" cy="1655762"/>
          </a:xfrm>
        </p:spPr>
        <p:txBody>
          <a:bodyPr>
            <a:normAutofit/>
          </a:bodyPr>
          <a:lstStyle>
            <a:lvl1pPr marL="0" indent="0" algn="just"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DE8B503-CC9A-4D4E-A02E-E0BCC6DF74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30900" y="1600200"/>
            <a:ext cx="2665100" cy="252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8090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B9706D-1535-774A-A463-991B5D39C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26D338-C67E-7444-A252-73B4D1A86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3AC0526-22C5-5540-AEF6-4C681BFF1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C2CA-6F1A-DC42-88E4-179DC4D90546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F8298F-E726-4643-945B-DB55989FD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EF277A5-D5EF-474D-89CC-C0D573E44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3941-6661-EA4A-934F-5840F45C5F0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65266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81AD2E-F9B8-BC41-A955-326AC51AD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C21B328-129D-B14F-A693-66F49EC7F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196FA3A-B726-4B4D-A399-D9B2D85A0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C2CA-6F1A-DC42-88E4-179DC4D90546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9A3E93-CD88-1D4F-BC7C-21366F868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D70336A-C9B3-A24E-A4D9-FD34577C1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3941-6661-EA4A-934F-5840F45C5F0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22361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1CA275-0EE6-6242-8718-36A2046AB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66362BF-07E8-884C-9101-603A5DF453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C3074B2-690A-CB4E-AD4C-513C147698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2A03790-EAE5-304F-9CE7-0217128AA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C2CA-6F1A-DC42-88E4-179DC4D90546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C80E86C-669C-F149-8E1A-F0CD5887A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373D51A-F28E-1D45-8353-A866E90A5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3941-6661-EA4A-934F-5840F45C5F0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83920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D59DD3-031E-3147-8020-88F556182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85DA875-225C-FF40-B0C3-530B8CEAF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43B0DF5-2F6B-234A-AC00-D272A6564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BABD2D5-94BE-9946-9141-004679C4F2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6E3B6B4-E8A0-4D4E-8C09-7081F8FD7B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BB6FFB0-3F6C-0B4E-BC58-55C75F811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C2CA-6F1A-DC42-88E4-179DC4D90546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829BFE83-F22A-D849-8EFE-D28D2A9FC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0702961-59CB-4141-9AFE-D44A1F2E2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3941-6661-EA4A-934F-5840F45C5F0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12847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F05D81-475C-E24E-BFCA-63AA05A10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F5A53E2-EE36-514E-91A5-B3F05252F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C2CA-6F1A-DC42-88E4-179DC4D90546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365E75B-5943-1948-80E7-7C35C630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E2FD22F-52DF-8E47-A1BF-F7CDDD45E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3941-6661-EA4A-934F-5840F45C5F0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3767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2AA434-5B7F-4740-A40F-6BF16906E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0AD35CF-D474-134F-9F47-7BF202CCA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DC29FD5-2DFF-F64D-B08D-27A75DCA4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A079C-56DA-AB4D-A462-FCA51D1AD081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CDB2E79-FE62-1E4E-A9E5-6EAFE6A85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A9ACE31-880C-3645-88AE-270101374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AC39-E61C-C24F-A0C3-37FC7945F3E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10258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DAF98C4-F778-BB48-B833-AFA3B2845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C2CA-6F1A-DC42-88E4-179DC4D90546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462A147-1B3C-884D-8DD3-6CCAF7780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D2B0EFC-C293-1B46-ACFF-F63D728E2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3941-6661-EA4A-934F-5840F45C5F0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04683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09B253-78A6-0D47-B726-6C11DACA4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84FBBD-DD23-3046-A7FA-372E08003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A129100-A07A-294B-9F2D-E1DF6ECD7D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7250785-704E-8749-B45B-EB09E2048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C2CA-6F1A-DC42-88E4-179DC4D90546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189E0AB-2D31-BF49-A462-CBD16320C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82ECB27-795C-7749-87E9-5B44DB451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3941-6661-EA4A-934F-5840F45C5F0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2069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50FC9D-785C-4E45-B60A-D35A76827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9B64E7A-2AF3-284A-8199-C83894F571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4E605C2-588A-2941-97AC-6BE1AF4C1D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2CBCB70-28DE-CD49-8B4E-EB97B6CB7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C2CA-6F1A-DC42-88E4-179DC4D90546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66CA662-06E8-6B45-B727-A78664F7E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BA5ADCD-2BE6-9140-8D03-99B4DA057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3941-6661-EA4A-934F-5840F45C5F0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46657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2BFEDD-B81E-344E-9C1B-11F024054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295ED06-AC23-2E4D-A372-7946D58097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48342E0-804F-FC48-866A-ADDCB861E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C2CA-6F1A-DC42-88E4-179DC4D90546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D974B4B-63D9-A84A-9039-B25BF19B9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8C67DC1-C5E1-0C48-968B-193A02248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3941-6661-EA4A-934F-5840F45C5F0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37069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5083671-5EA4-DF4B-9D36-6783C00EF1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EDB686D-E7C2-CA46-A32B-1F9E629D03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B510033-B335-8240-9533-F5D504E77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C2CA-6F1A-DC42-88E4-179DC4D90546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4EB2964-48F5-3644-92B0-B9F188734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B04F559-8D63-6546-9336-C328C7501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3941-6661-EA4A-934F-5840F45C5F0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98909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84D30B-0CFE-C54C-B561-40727C3CE8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463" y="544847"/>
            <a:ext cx="5678905" cy="2387600"/>
          </a:xfrm>
        </p:spPr>
        <p:txBody>
          <a:bodyPr anchor="b"/>
          <a:lstStyle>
            <a:lvl1pPr algn="l">
              <a:defRPr sz="4400">
                <a:latin typeface="Bebas" pitchFamily="2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7D310A7-56D0-314A-95FA-E0EC5758C2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07369" y="3602038"/>
            <a:ext cx="3048000" cy="1655762"/>
          </a:xfrm>
        </p:spPr>
        <p:txBody>
          <a:bodyPr>
            <a:normAutofit/>
          </a:bodyPr>
          <a:lstStyle>
            <a:lvl1pPr marL="0" indent="0" algn="just">
              <a:buNone/>
              <a:defRPr sz="2800">
                <a:latin typeface="Cordia New" panose="020B0304020202020204" pitchFamily="34" charset="-34"/>
                <a:cs typeface="Cordia New" panose="020B0304020202020204" pitchFamily="34" charset="-34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805BC26-F36D-FD41-985A-08CBD33B4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97344-F75A-8C44-8B2A-A9AF8C70F270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14FC99D-2498-A049-B06C-58AB4F0C6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32E82D4-0BAA-7548-B17D-43EF08B5C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922B9-0D78-1144-9BC3-3A22FB5FB8A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92034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D9AD52-08A0-EC4A-9FD1-4DAB23F62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48" y="1666290"/>
            <a:ext cx="4997116" cy="1959226"/>
          </a:xfr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7C0A8DF-F99F-3840-886F-120D0DA47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6631" y="3866147"/>
            <a:ext cx="5390147" cy="2310816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6A05D0-F4B0-0348-B5C4-B5880A93C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97344-F75A-8C44-8B2A-A9AF8C70F270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249F042-6844-D44F-8CEA-F328EA121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4E3EEF3-00F6-114D-B7E1-AB72D10D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922B9-0D78-1144-9BC3-3A22FB5FB8A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3670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D9AD52-08A0-EC4A-9FD1-4DAB23F62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48" y="1666290"/>
            <a:ext cx="4997116" cy="1959226"/>
          </a:xfr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7C0A8DF-F99F-3840-886F-120D0DA47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48" y="3866147"/>
            <a:ext cx="5390147" cy="2310816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6A05D0-F4B0-0348-B5C4-B5880A93C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97344-F75A-8C44-8B2A-A9AF8C70F270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249F042-6844-D44F-8CEA-F328EA121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4E3EEF3-00F6-114D-B7E1-AB72D10D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922B9-0D78-1144-9BC3-3A22FB5FB8A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89437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644E9C-52EC-5C46-B802-129C597F1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88F592A-1082-764F-9A56-60E27A4BF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2932AF3-430A-3842-B387-062B20BC8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97344-F75A-8C44-8B2A-A9AF8C70F270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D1DE8A-A999-8F4F-AB2F-49CEAF088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4E79B37-C386-3B41-A014-6C6F03065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922B9-0D78-1144-9BC3-3A22FB5FB8A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10612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111B24-C072-3A43-8253-B321D3A57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EFA288F-5751-324B-B135-DC216D653A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081C3A4-4B1A-B046-8515-FA8EBAFCD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9ED2907-E37E-484A-9126-E88EE50CB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97344-F75A-8C44-8B2A-A9AF8C70F270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E637221-D0F2-E041-B783-96F9793F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EC61F0A-0CF2-4745-A1DB-F00F3034E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922B9-0D78-1144-9BC3-3A22FB5FB8A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4280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F429D2-7F54-7847-AD36-8E9EF891F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B8833FB-6203-A847-AE45-FC048D3AF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D0B0C5-C709-9F47-BF67-B01309444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A079C-56DA-AB4D-A462-FCA51D1AD081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83A3CE0-3049-7746-B59A-7C9D0582A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042C481-B3FD-7049-8227-36EEA4689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AC39-E61C-C24F-A0C3-37FC7945F3E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69015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45A100-5990-9745-842C-2A6A0C736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B461A24-7FCA-3145-BF92-0660C80EC7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3E08DD4-D555-EE49-A587-FDBC2C3BA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2E3244A-3A2A-9048-84BA-CBC6533AFB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11C0946-7AD6-0D4F-95C3-809FD63B9A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2C60E968-11AB-E54C-9946-E81794609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97344-F75A-8C44-8B2A-A9AF8C70F270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3A0C9FF9-5A7E-A74D-BA6D-7C71AFEA2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11E4741-5A51-254C-8521-6A8CBDEA1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922B9-0D78-1144-9BC3-3A22FB5FB8A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89310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C3065F-F6EC-9549-A909-8BD4D7A78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4AEB2D2-6028-B24C-86F0-1720856FB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97344-F75A-8C44-8B2A-A9AF8C70F270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CDFC25C-9B14-C948-BAB8-FE89570E1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486B420-2FD8-8241-8F3A-623964491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922B9-0D78-1144-9BC3-3A22FB5FB8A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51452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ECC3625-7182-4F42-848F-866CA5D09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97344-F75A-8C44-8B2A-A9AF8C70F270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017F6CB-EB59-DA47-86F8-1ACDAEC0E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FD24C3F-561A-F945-85D8-967B01535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922B9-0D78-1144-9BC3-3A22FB5FB8A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5330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85F87D-8019-074D-964A-33CFC5DBE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22073B3-61E3-7449-88DF-DE920FBB3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9CF5CCE-4A38-CC47-9E90-D93C2CD1FB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6C5C7DC-CA66-C147-B4FF-046054F42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97344-F75A-8C44-8B2A-A9AF8C70F270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56A8C8C-2210-7743-8D1A-2F207C816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C52065C-1DC7-EB49-9332-9A361E8E6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922B9-0D78-1144-9BC3-3A22FB5FB8A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44537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00E89A-0AB4-6E45-8F1E-8D5A35B53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24262F5-DD1F-2B41-9F70-6FD5A067AC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530E989-2A09-2643-9C77-276140A2B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F14C3E4-EE5C-DD4C-A9A7-BDEFD08E4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97344-F75A-8C44-8B2A-A9AF8C70F270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8C41A38-8E44-7A49-9C67-A8FD839D5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10D2802-DC81-1542-AF7A-7AAF7D1B8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922B9-0D78-1144-9BC3-3A22FB5FB8A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4468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509D92-15CF-354A-A458-9EFB867BC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6A888B9-9B83-1640-B556-5FB771A1F2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76B28A5-85E6-5048-AFE4-D7D684C1E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97344-F75A-8C44-8B2A-A9AF8C70F270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020BDA9-804C-C147-A9CC-C2D5C357B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F75EB11-F7FC-DB4F-AB2F-D3CFEDFA1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922B9-0D78-1144-9BC3-3A22FB5FB8A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86946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380D230D-0517-854E-ABDD-22E52F206E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68050EB-EA87-3F4C-9D93-D39667766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6E1736F-CC6D-784E-959F-87F35A696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97344-F75A-8C44-8B2A-A9AF8C70F270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A82C5B8-9018-6444-819B-78BD8925B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D7026A3-D2AB-1A4B-8A50-2DD80523A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922B9-0D78-1144-9BC3-3A22FB5FB8A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26097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C51106-0032-2548-A5E7-35155B291A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B5E9D0F-F240-7A4B-8014-35387B106E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E89EDD5-5CD2-C14E-83F0-17BDBC7B0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CFD68-CC19-DC4C-8685-926389B10CE9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3478C76-F82D-D54B-8F78-EA983FFFA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F886AEA-59D1-CD42-BEEF-4D964B32E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7317A-C8FF-D94A-A05D-1414012861E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03837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E6AFD9-99DF-8B41-AE13-F092A71C8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1C2B6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D6F9965-5744-4548-9483-B03974995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29EA8D8-6922-834F-9533-8204BCE00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CFD68-CC19-DC4C-8685-926389B10CE9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B1BC1B-801A-9B43-B258-FE996474E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1ACF89A-A53C-EC4B-AB27-B22CB8C70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7317A-C8FF-D94A-A05D-1414012861E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08579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967901-81DA-194E-972D-3495D975E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1226C22-2D47-3748-AD9F-0D2F66A2EC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8CEF2E0-C3AB-D342-9556-ADCF80E44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CFD68-CC19-DC4C-8685-926389B10CE9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EA6348F-1835-7A47-AD86-CE49E2C25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30D48A6-BEA8-4C46-A714-01D4D32BE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7317A-C8FF-D94A-A05D-1414012861E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751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F111B6-325A-BB47-B08A-F54FC6F0F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FC0D42F-44CD-654C-BFEE-3C2B3F6D38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61F7B7F-355C-374A-A30C-8F45077332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AF2E8BC-E2A7-5B4F-8B00-F1DA377DA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A079C-56DA-AB4D-A462-FCA51D1AD081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84508ED-C688-F045-BDB3-F7C6EA691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A380BB4-4906-7741-B3A1-796A59F1F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AC39-E61C-C24F-A0C3-37FC7945F3E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47837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D7553C-A344-9B4E-A3C5-6EEECC15A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7BA64CF-4650-7A42-9C64-3D90FD5FF7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294B4B1-464D-D245-8BAD-7058429229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E3F73DB-C157-FF44-86C9-55DB9D9A4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CFD68-CC19-DC4C-8685-926389B10CE9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AE7B7DE-4BAB-D742-B34B-BD3DAB4A0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AAA49D5-6DE9-2B47-90E6-78BAC60FF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7317A-C8FF-D94A-A05D-1414012861E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69359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BC7C31-6888-F140-9B31-A0E0CC834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94AD5D4-79E7-334C-BF98-AE588E87F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69F9DFA-198C-094F-935D-3058CD4A2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E3F3289-C1D9-DA46-850F-3A777044B9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87430BF-6FD2-264B-BD2B-1BCBDE3611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CFA7972-44C9-AE4E-81FA-404A8CD31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CFD68-CC19-DC4C-8685-926389B10CE9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C8437594-B923-F847-8972-C80FD3996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970ABB8-3CAA-5F4C-872D-150E89B8F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7317A-C8FF-D94A-A05D-1414012861E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08347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3FA86C-69FA-7D42-A5F0-8CE7EC035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8DCACB1-42E9-2C46-9501-E7DE40D69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CFD68-CC19-DC4C-8685-926389B10CE9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2A3DB63-9A8E-3A4D-B7E5-F2FF62AEB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4CC8E7D-96D2-8246-BE21-5E6FD572E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7317A-C8FF-D94A-A05D-1414012861E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97912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5D25529-0A72-474C-A5A6-209349CD5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CFD68-CC19-DC4C-8685-926389B10CE9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FDDD113-F619-EE49-B644-4417F1C0F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6A06DA7-8C4D-6A41-889B-37C20A605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7317A-C8FF-D94A-A05D-1414012861E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50246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A5BC00-DD34-2445-A850-67E7185D7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15ABDE7-C3DF-6B49-8D1C-4B829B71F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D5958B1-DE0F-AF4E-8907-DAFECE1C60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4EDB786-12F7-414E-88F9-8518B37B7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CFD68-CC19-DC4C-8685-926389B10CE9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3DFFF01-E015-9E45-BBDA-E847FE087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E58C447-333F-374D-BC2A-5CCAB3A64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7317A-C8FF-D94A-A05D-1414012861E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97469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CD13AD-0461-344C-A765-B26C3F917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E915CBE-9C5A-904C-8EA6-4E30342866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3E24582-60CF-364F-9696-8EC024B98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6F08A7C-0B15-424A-85F5-3505BA88A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CFD68-CC19-DC4C-8685-926389B10CE9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34A8476-5610-994C-8917-3696FB373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F255A65-8C67-6F4B-BDBC-A02C0AC3C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7317A-C8FF-D94A-A05D-1414012861E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46474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2AA0BD-3A4A-0C4F-9C52-5CA975F18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C9EA23B-E371-E74C-B9BD-7019F72206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B61F402-92FE-2B4E-BA34-AD6A141F3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CFD68-CC19-DC4C-8685-926389B10CE9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AF67E59-00B1-814B-BF09-8D70E47EC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65D9C10-51DC-B343-97F1-273D81007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7317A-C8FF-D94A-A05D-1414012861E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54719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2F2EBCC-AB43-334C-8777-4CA8C3E6EE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4A7D70B-700E-4443-8B08-A6DC7352A7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5D9BC02-FDE0-5447-AB94-38C9B516F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CFD68-CC19-DC4C-8685-926389B10CE9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CF3BF01-A6DC-6F4F-B5DD-5939700D7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5D988E5-07B6-E243-A650-EF5528C7A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7317A-C8FF-D94A-A05D-1414012861E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36594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47FED5-5C6B-B643-B211-A57AD4747D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E2C1288-AA20-B942-9394-4CA0EF9FC0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FA4B86B-47A6-1048-8A18-1FF9ED72E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62CF5-55C0-884C-A1A4-5C5B229FA7CD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59E5D4D-BBE9-9B4E-A85C-9FD1E0717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D301B05-606E-EB45-972F-9ADB9FFC5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4E3AE-822C-CF4F-83A0-260B8760DEF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47881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7AC280-DD12-DA4C-8DCC-47C13781A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E074EAC-FE8D-8944-89AA-55739B313B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9E46FD2-CB26-4349-B41B-C134ABA35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62CF5-55C0-884C-A1A4-5C5B229FA7CD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99CD85A-36C3-2743-9C44-8725B33ED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1D317A3-B35B-5B4B-9D49-B7216FFCE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4E3AE-822C-CF4F-83A0-260B8760DEF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2172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686076-1739-E54F-A307-0D0DBAE0B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417F5ED-50E7-2642-A8FC-B33B375EE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BF75EC5-9E26-A248-995F-5185EEECFE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8DE060E-E62B-5440-8A22-3C3ABA31C2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4E89B58-69F1-1948-953E-B5824F1AE6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D843CFD-1B86-574A-8398-58B72E5D5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A079C-56DA-AB4D-A462-FCA51D1AD081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68FB272-2E23-1948-95A1-74F7C0A2A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12160D7-F6A8-EF4F-A00F-DF9012558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AC39-E61C-C24F-A0C3-37FC7945F3E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91724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6A33BD-22AF-AD47-A419-137BBB0A6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AEE0BCA-E57A-6641-968F-B52D89C2A0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4691EA6-16DF-ED4A-BFD6-998AD91EF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62CF5-55C0-884C-A1A4-5C5B229FA7CD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2E104EF-5EC6-0D4D-A45B-A5B749786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785EEC1-DE93-324D-9E64-11CCD0A23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4E3AE-822C-CF4F-83A0-260B8760DEF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28077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55E025-AA03-0E49-9C49-688E4D74F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EA5CC2A-5BDD-3842-A9B7-4BB6EFD47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959FDFC-07DC-3D4D-9A4B-860466A889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F42CF8A-2344-064C-8EB5-39076B878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62CF5-55C0-884C-A1A4-5C5B229FA7CD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26B5368-6BD0-564B-8E9D-81C66997D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160F60F-AF10-B441-8583-552D3B086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4E3AE-822C-CF4F-83A0-260B8760DEF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70278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4D05E9-35E8-1149-96C8-D59CA056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86C986A-3732-1B4B-A0FF-EA8F51B02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2D7D9C7-5B33-4249-AE0C-EC515A76A5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937B290-C779-7141-9DB5-58D22C19C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2369245-AB7E-F649-9C6F-14052B41DB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21ECE005-169B-1242-B886-2568902F1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62CF5-55C0-884C-A1A4-5C5B229FA7CD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DEBA93B-1D76-8A4E-84F9-CD8FDE529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033B4C02-F3FA-984F-8E3D-8989193F4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4E3AE-822C-CF4F-83A0-260B8760DEF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93969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968207-9774-C941-988C-965C753A5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2BAD642-E9A5-8540-B535-9AAF3275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62CF5-55C0-884C-A1A4-5C5B229FA7CD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AB6CD79-35CB-6048-8B4E-26CD64D00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A21B7A8-93BC-AD4D-AE1A-C672FD314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4E3AE-822C-CF4F-83A0-260B8760DEF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81126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901E472-3DA7-8F4B-B7E2-3D19C4A8A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62CF5-55C0-884C-A1A4-5C5B229FA7CD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3347C39-900E-AB4E-8B9E-21B22A01A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D3EB335-7E07-924B-AF94-26BCD2A54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4E3AE-822C-CF4F-83A0-260B8760DEF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39777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93F790-6C58-7F42-B281-BCCA12BC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DE526C5-EA46-6A4E-967F-3C784E879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8BC661B-FAAD-B249-98D5-F82E454DED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76D9B0A-60E8-5844-A008-03B34FB96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62CF5-55C0-884C-A1A4-5C5B229FA7CD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D4BBAB6-D007-734E-AB61-F4EC28FD2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EDF42CF-512C-1844-AB04-CCAFB5ABE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4E3AE-822C-CF4F-83A0-260B8760DEF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65321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9914A5-280B-2843-9EE4-C356C49C3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1F65FB6-CFEF-CA4E-A716-F9FD62C0B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BC49571-FD6B-4D4F-9753-3B879E2748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5936CA2-17DB-E344-89DA-1FA296C68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62CF5-55C0-884C-A1A4-5C5B229FA7CD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714880E-CB12-AF4F-945B-A6C4C0D9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287EE76-6DC2-A141-B208-558FBFBC1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4E3AE-822C-CF4F-83A0-260B8760DEF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43636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6B7B09-8AC1-9347-909F-A6B0EFF0F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A8C6FA2-5A86-0546-9054-6E472219FE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67C748F-846E-2549-A0F5-62BDB2A88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62CF5-55C0-884C-A1A4-5C5B229FA7CD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0DE8A52-D248-E545-B72C-3A35C9E6B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F5B069F-9EDD-AA43-94E1-6E615AB08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4E3AE-822C-CF4F-83A0-260B8760DEF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33499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49CE611-BA7D-8145-B05E-B14FB8A839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EF24DC7-3568-D442-B90C-E1A1F8CF95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6459FE5-7E17-DE4E-A5DC-01C4B5590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62CF5-55C0-884C-A1A4-5C5B229FA7CD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AA78BE0-D640-AC49-A57C-D89DC7AFC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5842CFC-9DEE-E647-92A0-74CA33ABF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4E3AE-822C-CF4F-83A0-260B8760DEF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61354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C3D5D3-A32B-E34A-80C6-7955628C02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5A4B769-B485-DB4C-9B34-E38B591BD6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CD5FE2-BEE9-BD45-AD49-C59BC90B8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02CB-B4A6-EF4B-BFFF-6473228E06D1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4F8CB74-189A-934D-A299-CEBC63ECB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13D15EB-242E-0D4B-A7F4-072C25885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0604A-7762-E244-82AB-404FED03D6A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7535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940F9E-D0E2-2649-9C6C-D1FA9A41C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A9D49AF-F7CB-8A43-A250-B04CA2074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A079C-56DA-AB4D-A462-FCA51D1AD081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440658B-C297-7547-AF4B-10CCA13DB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CB94F77-39BF-5342-A877-23FBC1A16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AC39-E61C-C24F-A0C3-37FC7945F3E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48078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8696B7-A8E6-1D40-BD39-698170772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AEC61AE-5311-BD4F-8A58-6276541B07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842CFD6-1149-874E-82F5-023F100D0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02CB-B4A6-EF4B-BFFF-6473228E06D1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1B17A01-F656-2446-B97C-77ACB43A5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60F3EED-00A4-E446-B237-E995D15C3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0604A-7762-E244-82AB-404FED03D6A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14880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38BE6E-408D-7D45-8FB6-BA58BC2A7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A116FD9-E9D1-BB49-8A6B-279FBA08A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933A923-2D79-0143-B51C-7E0105BFD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02CB-B4A6-EF4B-BFFF-6473228E06D1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41481F1-B3E6-3A42-BA5D-4E8A508C7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84428B4-7B07-A84D-B43E-F7B38CC8B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0604A-7762-E244-82AB-404FED03D6A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64660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BDEE60-77C3-FA43-A6CD-E70660A76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8C47499-4DAC-6C44-AD27-8125422CD1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94E2083-5367-CC4F-AB1B-189375A67F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1DFCD32-8457-DB40-8032-4C1AF38AE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02CB-B4A6-EF4B-BFFF-6473228E06D1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93B86B6-F494-2542-B72B-6F74C3019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534D59B-7822-C045-A77C-4044A59BD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0604A-7762-E244-82AB-404FED03D6A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63354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9952FA-DE84-BE4C-AE0E-50586470F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F60E065-7EA5-CC47-9A23-59FDC17E3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47CA354-960F-A54A-9366-C58D88BEA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101787B-BE57-D84B-BD9F-17F63DEDA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70648D2-EB83-3741-A74E-9F9A14D9DD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3F3EC49-1C7D-924A-8475-5F8024AB3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02CB-B4A6-EF4B-BFFF-6473228E06D1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CE65853-6C6C-6541-A6DD-826AF866F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4ADA15A-F9E3-B746-809C-66189BA46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0604A-7762-E244-82AB-404FED03D6A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16926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73F9E5-2C8A-454C-AE07-E841B655E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49FE819-D701-394A-B2E9-BFA827E8E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02CB-B4A6-EF4B-BFFF-6473228E06D1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C9C0084-439C-3B40-B630-98C8A7894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87D0B5E-D458-BA42-B1EA-D577B0D03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0604A-7762-E244-82AB-404FED03D6A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51861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8807D2C-D2EC-5547-9CDB-B19A19401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02CB-B4A6-EF4B-BFFF-6473228E06D1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E10C6A5-BB55-5F4E-B5A6-B243E8422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DF25C0C-B169-C340-A5AB-70AA8D150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0604A-7762-E244-82AB-404FED03D6A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06091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9628D1-2E16-D54C-904F-F13E77335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BD91F4D-3720-9A4F-8B84-2CA139E21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6C96F76-7E7B-5D48-834F-29E17D36F3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77A5172-3F33-E44F-82C4-A0887E3FF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02CB-B4A6-EF4B-BFFF-6473228E06D1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1C3E955-053B-0D49-8D74-BC90DE6C2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480BFF7-52CD-3247-93B7-0B61017F1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0604A-7762-E244-82AB-404FED03D6A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97470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2135B7-0131-2145-A9C6-1FFAAA57C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D51286A-3CB7-1542-A1EA-790E6E44E2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2A4107A-6270-664C-95E5-1B60DCCED8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5FF8E02-E0C1-7D42-AAD0-05DF93F59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02CB-B4A6-EF4B-BFFF-6473228E06D1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32F4971-DB0B-B545-8699-7186DD04A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1D4E617-4DBF-F545-A159-5F92C312A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0604A-7762-E244-82AB-404FED03D6A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1985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EF77F3-67DF-B145-B789-DD92C7846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C342AD2-90FF-6B43-B53F-7822462B11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56CBFBA-2E28-8B45-9BF6-1F3F2580C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02CB-B4A6-EF4B-BFFF-6473228E06D1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094F460-5AFC-9547-B3FF-B12FF3394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0B49F74-9834-3E4F-8ECB-CFE88EEE6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0604A-7762-E244-82AB-404FED03D6A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48836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DD934F7-8AB4-9545-8D3D-5EC9A65FC5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4AAD19E-5458-E049-A571-94E6F9CB1F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4527216-DCEB-3045-BCD7-80C4105E2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02CB-B4A6-EF4B-BFFF-6473228E06D1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1848AF9-0C2C-394F-ACC7-F9CD5F022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21611C2-0E79-3846-92F7-C2EF61594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0604A-7762-E244-82AB-404FED03D6A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053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F81393E-4A13-C54C-BC25-EF0363B21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A079C-56DA-AB4D-A462-FCA51D1AD081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2A7E1E4-8AE7-A846-9C1C-7FE4D81FF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21A20C3-8408-D94D-98BE-2476C02F2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AC39-E61C-C24F-A0C3-37FC7945F3E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072120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47747-A0B9-EA43-A0E8-DC5453B812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850B354-FA5F-AC4C-9B3A-9A482ACFB0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637FD8F-F77E-FC4B-B608-8074D49A1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38BC2-C779-6D43-BE5C-966875E96140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2996962-505D-274A-9559-BF0E84F03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A9A5888-CE21-CB4C-94AA-BB2B11369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CC171-F6C3-2546-9046-DE3A254BBE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33380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F3FB00-F4FD-4D47-AEE9-044CFD8CD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CC88999-0D04-1840-A277-444C3466F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4EF04A1-6FC8-8345-849E-431FEDFFD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38BC2-C779-6D43-BE5C-966875E96140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F83ACE7-D56C-CE4F-847C-8E5899AED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D94FF83-DA18-A446-A2B5-6318F8CF4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CC171-F6C3-2546-9046-DE3A254BBE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48907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A3D83F-B5DA-1949-88FE-3192FB68A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1DFC020-B941-524D-B50C-C73ABF1D9D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8841991-989E-3746-8DBE-9EEF38F3F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38BC2-C779-6D43-BE5C-966875E96140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5943135-19AC-BF43-938D-94DEF95D0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1827BA6-F2A4-B349-8150-521D8B1A3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CC171-F6C3-2546-9046-DE3A254BBE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84860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CC02BE-C61E-5C43-B841-6B3884512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F6FFE7B-DAAC-834B-A7B6-64C0642A7C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1A8B7E8-0DF8-5C47-800C-35D876BA49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8672C5E-1BC5-634A-88BE-2EE133CCC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38BC2-C779-6D43-BE5C-966875E96140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05A89B7-E05B-F042-A754-47F6C4BF9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DEC2309-2D7A-FC4C-85A6-35FB7B2A1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CC171-F6C3-2546-9046-DE3A254BBE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150424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7F74E5-C4F6-2F47-8199-2FE0F0563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16E9802-3ECA-DF45-8AF7-1D54480A12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19F8D9D-7588-F143-A23D-62BB18AFBD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44E23E2-4B8F-8A40-810C-84B87A499D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A6E84BD-8BE1-8A47-9E6C-23CE42D959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E63236E-B1C0-D742-B917-EE3102D53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38BC2-C779-6D43-BE5C-966875E96140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7C6B1C8-9AEE-F14D-AA9A-499596A5B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AEE8FC1-2747-F74D-AEAF-B15ABCA18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CC171-F6C3-2546-9046-DE3A254BBE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03234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DB37C9-63EC-A64C-B00B-5ADA6D6C4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8FC134B-5852-8A43-ABD8-B30AAFD92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38BC2-C779-6D43-BE5C-966875E96140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6303E13-CAF5-0442-81B9-177DDACBA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6944EB6-C6CA-304E-B85C-16D638242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CC171-F6C3-2546-9046-DE3A254BBE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35464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62708AC-3B94-9A4D-9334-70C22CA44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38BC2-C779-6D43-BE5C-966875E96140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625ECE8-8AB1-BA4F-B5E2-A41883AB0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B0A20B1-5E51-D944-A72F-EC2033B0C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CC171-F6C3-2546-9046-DE3A254BBE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84241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92BE2F-4CD4-0044-BFE7-3122CE817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38639E6-9C50-FA40-BAC8-02AC0E901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2A05A33-4E82-004A-A2FC-E91FA44BA3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3C3F7DD-128C-6B43-993E-13D74F1D0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38BC2-C779-6D43-BE5C-966875E96140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2E8A396-434E-6F42-87B2-FA06E4C9F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3495E34-8191-1347-934F-0812F6628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CC171-F6C3-2546-9046-DE3A254BBE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22108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C02218-3912-F94C-8895-123AEA5D5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C3F5C58-B412-2A44-A80A-CE7AA5FD9E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E9DC41D-334B-1F44-82EE-A98F0E97B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6282CCD-4C80-7744-9435-609D73852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38BC2-C779-6D43-BE5C-966875E96140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D941DEC-63E3-1C4F-B6FE-7264472FB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199A403-1973-BC48-B397-95B69F35B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CC171-F6C3-2546-9046-DE3A254BBE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66996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AB1245-0C8D-DB44-A933-3D5BFB024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D067FEB-3BFD-D042-A2D5-4054775F44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9240370-C792-B44C-AAAF-15351063E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38BC2-C779-6D43-BE5C-966875E96140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563A0B-EBFF-1745-AB3C-607456980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ECE2CE2-1113-4047-A3AB-12A8F88A9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CC171-F6C3-2546-9046-DE3A254BBE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6814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DF94DC-8654-0E4E-B55F-F644DA667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2CE5760-19ED-D448-BD65-5ACD02C32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B303BD1-92AE-7A43-917D-4F0C4AAB76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564FCA1-C932-C347-AF9D-47A8D704D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A079C-56DA-AB4D-A462-FCA51D1AD081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7614699-4311-FC45-9AF2-366CDF491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9C2BE26-7FF2-7A46-889A-A1922D173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AC39-E61C-C24F-A0C3-37FC7945F3E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41115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7D9F8BEF-914B-E04E-8E38-A20D8D52D1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98E92A8-D30C-E148-8B9E-6E006A4B5D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26C5041-EEDE-F24F-AB13-0B9E3F58A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38BC2-C779-6D43-BE5C-966875E96140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7660968-02CA-D947-8B6B-FC773F392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659F7EF-F923-304B-9255-9C784678D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CC171-F6C3-2546-9046-DE3A254BBE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669845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38F47B-B240-D84B-BF1E-89E71ED81F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340914D-C551-3D43-A779-519398ADC1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70438F8-9D69-6744-BF7F-31E59AB27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26CDB-A711-7C4A-B9D4-3DA5B991BCA8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3796CB6-33B5-3D40-AA04-E04F69236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FA7C6EC-3441-E849-9C5C-E25CEED32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1EB78-2057-8C47-9970-7CBF5FDACA9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974169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F73D0A-3C10-0240-A4D5-2607D58CA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9F74E9D-7E82-D549-B2E3-2E1FEB5E72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7A39112-CEB8-604C-9B04-127C0B72D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26CDB-A711-7C4A-B9D4-3DA5B991BCA8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D6F5496-B8B1-ED4F-B3DA-DE45C508E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19A3132-8629-AD49-9BCF-6EEABC9FC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1EB78-2057-8C47-9970-7CBF5FDACA9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131219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B5BC9B-864B-664F-8251-879AEF921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DAC2657-82AB-9F4B-BF55-E1839C0AD6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80B3FE3-87C1-B64A-BD00-ABF36F0F4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26CDB-A711-7C4A-B9D4-3DA5B991BCA8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848D83B-FCCC-BE40-B1E9-E55041D0C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65AFD7B-A1A2-864A-B5BC-688853EC6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1EB78-2057-8C47-9970-7CBF5FDACA9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973415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516AE1-483F-A74E-837A-DFCC25627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F089C9A-A4DB-9C45-8E59-B4040EE643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99E8731-680F-724D-9F37-C018912F4E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B0CDF04-3156-BA4F-85BA-C62AB22F2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26CDB-A711-7C4A-B9D4-3DA5B991BCA8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37CCF91-8C70-874C-B988-638E971EE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7AD755E-A50F-D24C-AC59-1F697E13D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1EB78-2057-8C47-9970-7CBF5FDACA9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457098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43AC05-FD27-1E40-A341-CC3DF8C4E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8ACD067-D124-8A40-8260-79AF8D8078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F585D07-7607-C242-89BA-DE8915F90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AFF3FE9-BDF2-1B40-8601-4AA793E6B5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079A29F-519B-8346-B0ED-123D9B7C9F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C75B38B-FBEE-CD42-AA33-65B042186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26CDB-A711-7C4A-B9D4-3DA5B991BCA8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87D4BF2-4393-284B-BF48-5766881A9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CFEBBD54-31D3-5A4D-9964-005968D1A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1EB78-2057-8C47-9970-7CBF5FDACA9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310103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EA45BA-BDA5-8D44-945C-29606886A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6B3DD21-7D58-A741-9E09-41D473DBA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26CDB-A711-7C4A-B9D4-3DA5B991BCA8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15B74A1-A220-D14A-B689-83BF91A9F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E5FBB11-44FF-B544-B589-501A4DA11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1EB78-2057-8C47-9970-7CBF5FDACA9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211558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672F2C5-0295-914A-ABE2-BB6868AC1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26CDB-A711-7C4A-B9D4-3DA5B991BCA8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A434906-A2D0-CC49-823F-4EB04526A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89C27E0-D7B1-9845-87D9-19C17A64D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1EB78-2057-8C47-9970-7CBF5FDACA9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44454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0AA99F-6CA8-6B4B-AAF1-88FB2E7C9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2E22C8-FE03-3F46-89AF-0720A5B77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E221AAB-C9E0-524B-BFEC-013FFC0037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3A0EA9E-0274-944D-9FBD-D0D92CEC3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26CDB-A711-7C4A-B9D4-3DA5B991BCA8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E294199-DD92-D646-93A9-BA908B73E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D9BDA56-D9C8-6141-AFF4-126617FF7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1EB78-2057-8C47-9970-7CBF5FDACA9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156086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50D349-D9BE-E943-9F83-F78B5F006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77CC416-A889-5B40-A3B8-C5966DB545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9F7B1A3-221B-9C44-867A-07FEFD613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C7B4319-61C8-2B4C-BB03-9974747BD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26CDB-A711-7C4A-B9D4-3DA5B991BCA8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BAB647B-88B4-A741-AA5D-BB889F83F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4EFF5FE-1940-E34A-8B2C-131EC6BFA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1EB78-2057-8C47-9970-7CBF5FDACA9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7305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image" Target="../media/image1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image" Target="../media/image1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image" Target="../media/image1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4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A1B2460-9C2A-384F-AFF4-79C57466B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8203E5B-BD44-E349-9D30-90D283945B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1734BC5-EA8F-2948-BE0A-9BBB94A0E2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A079C-56DA-AB4D-A462-FCA51D1AD081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B587F87-E624-4C45-845B-7CC5DE8741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3ABBF1A-98ED-4C4E-9528-76619EFE24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5AC39-E61C-C24F-A0C3-37FC7945F3EA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B097FD5-4918-9046-B81E-94935416AFA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biLevel thresh="25000"/>
          </a:blip>
          <a:stretch>
            <a:fillRect/>
          </a:stretch>
        </p:blipFill>
        <p:spPr>
          <a:xfrm>
            <a:off x="10795731" y="5472112"/>
            <a:ext cx="112811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112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46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61C2B6"/>
          </a:solidFill>
          <a:latin typeface="Bebas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FA8BEDA-6F33-464C-BBBC-47516FE18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814" y="365125"/>
            <a:ext cx="81709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62ECC81-B382-D44F-9019-9E6FA7C78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82814" y="1825625"/>
            <a:ext cx="817098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E77985B-6D2C-4949-BE37-38F54087BA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6551D-BF8C-3C48-9382-DAF202331943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0BB9543-0714-8243-BEC0-26A847E8F5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FE12211-F3A2-6F4F-B716-C187EF9D45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2E1CF2-EA20-834F-B20E-7C620AB48FF1}" type="slidenum">
              <a:rPr lang="nl-NL" smtClean="0"/>
              <a:t>‹nr.›</a:t>
            </a:fld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4979B2B6-2217-FD43-9C46-934C8FC345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1"/>
            <a:ext cx="5482800" cy="6858000"/>
          </a:xfrm>
          <a:prstGeom prst="rtTriangle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FC21C811-F2CB-3243-AB6E-6110C10DBC7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68054" y="5472112"/>
            <a:ext cx="112811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052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61C2B6"/>
          </a:solidFill>
          <a:latin typeface="Bebas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91CCD761-BEA9-0E4C-A4FA-D7C87631659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flipH="1">
            <a:off x="6703493" y="0"/>
            <a:ext cx="5488507" cy="6858000"/>
          </a:xfrm>
          <a:prstGeom prst="rtTriangle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A248E11-1340-FE47-9AFE-859D40E3B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67A45A4-6496-844A-8443-73372D95CF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CE89EA-9D7F-5848-AC47-3EC6B3DAC3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46B944-953A-DD40-AF09-6164FD12A032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6CFFE94-AB0A-B34C-BBC8-C68DD11C27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8C41B89-26A3-7746-A621-E41BE6D50D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E3954-FD80-A44A-ABA3-AFA46183EB5D}" type="slidenum">
              <a:rPr lang="nl-NL" smtClean="0"/>
              <a:t>‹nr.›</a:t>
            </a:fld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7B3B719-4A96-2E47-9613-3F1C781D0F7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795731" y="5472112"/>
            <a:ext cx="112811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22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61C2B6"/>
          </a:solidFill>
          <a:latin typeface="Bebas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E4C0B87-24C1-364F-8947-FEDA8857B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E529643-B474-834D-B798-3820069084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B0EDE14-92FC-1245-A429-3F7ABA672C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AB6D1F-6BAB-2943-9323-D514BFA58188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D5D7A2D-7F6D-5249-B9E5-10185E4FA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0BC5367-5DC1-8B41-A38B-D616601ABE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D392B-1126-0A4B-83DD-99100A043284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6B2568C-E5A0-424B-BE44-E219FADA58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35169"/>
            <a:ext cx="5515988" cy="6858000"/>
          </a:xfrm>
          <a:prstGeom prst="rtTriangle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8B6398B-2E52-F84B-B10F-24600294E0A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68054" y="5472112"/>
            <a:ext cx="112811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328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61C2B6"/>
          </a:solidFill>
          <a:latin typeface="Bebas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FA8BEDA-6F33-464C-BBBC-47516FE18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32" y="365125"/>
            <a:ext cx="107031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62ECC81-B382-D44F-9019-9E6FA7C78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0631" y="1825625"/>
            <a:ext cx="1070316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E77985B-6D2C-4949-BE37-38F54087BA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6551D-BF8C-3C48-9382-DAF202331943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0BB9543-0714-8243-BEC0-26A847E8F5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FE12211-F3A2-6F4F-B716-C187EF9D45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2E1CF2-EA20-834F-B20E-7C620AB48FF1}" type="slidenum">
              <a:rPr lang="nl-NL" smtClean="0"/>
              <a:t>‹nr.›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C21C811-F2CB-3243-AB6E-6110C10DBC7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68054" y="5472112"/>
            <a:ext cx="112811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202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61C2B6"/>
          </a:solidFill>
          <a:latin typeface="Bebas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C9A6FE1-B28D-B84F-A967-668EDCB0F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69C2B7E-CA14-E64B-8F70-6748DE308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4693383-3E2F-8B4E-A466-34C4D110BE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C079F-5DF9-4D4C-8A06-D7CED37BD826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E9043A-1130-CF40-BD5D-2172080F1D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166A6FB-C777-364E-85EC-49F94D5CCE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E8EE1-73B4-354B-A197-E03C5674EEE8}" type="slidenum">
              <a:rPr lang="nl-NL" smtClean="0"/>
              <a:t>‹nr.›</a:t>
            </a:fld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DC0F9DC7-474B-A347-B585-72A8A5959E2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9610" y="1"/>
            <a:ext cx="5482800" cy="6856141"/>
          </a:xfrm>
          <a:prstGeom prst="rtTriangle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72BB1B79-265E-D84B-BD9A-948FCA3CDEF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68054" y="5472112"/>
            <a:ext cx="112811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521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61C2B6"/>
          </a:solidFill>
          <a:latin typeface="Bebas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5AB963A-7213-DB42-A366-F75A6A522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24983E4-1523-8D4E-98E8-3B8920DE6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79AAF2A-A05C-AC4A-A1A2-7E458FE68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0C2CA-6F1A-DC42-88E4-179DC4D90546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248C199-E677-D348-84D5-878F2E2901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A90737-D3B4-034E-AA23-FC1E0CF18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53941-6661-EA4A-934F-5840F45C5F0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6473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>
              <a:lumMod val="75000"/>
              <a:lumOff val="25000"/>
            </a:schemeClr>
          </a:solidFill>
          <a:latin typeface="Bebas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35546B4-9CF9-DF42-9E74-9F40CF659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64206" y="1825625"/>
            <a:ext cx="658959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88AA588-4225-BF46-9037-92D505556F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97344-F75A-8C44-8B2A-A9AF8C70F270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75B04B5-B161-7942-967D-BB9244356B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BE73F1F-4CC7-F449-9237-F299BB46E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922B9-0D78-1144-9BC3-3A22FB5FB8AC}" type="slidenum">
              <a:rPr lang="nl-NL" smtClean="0"/>
              <a:t>‹nr.›</a:t>
            </a:fld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45423DE-C578-C041-BD4C-1D5BB47198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biLevel thresh="25000"/>
          </a:blip>
          <a:stretch>
            <a:fillRect/>
          </a:stretch>
        </p:blipFill>
        <p:spPr>
          <a:xfrm>
            <a:off x="10795731" y="5472112"/>
            <a:ext cx="1128110" cy="10668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C71294D-D932-8C41-AF24-E0669EAA650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biLevel thresh="25000"/>
          </a:blip>
          <a:stretch>
            <a:fillRect/>
          </a:stretch>
        </p:blipFill>
        <p:spPr>
          <a:xfrm>
            <a:off x="4764208" y="5472112"/>
            <a:ext cx="1128110" cy="1066800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59AE4DC0-FEBE-A54D-B038-A10126198BE0}"/>
              </a:ext>
            </a:extLst>
          </p:cNvPr>
          <p:cNvSpPr/>
          <p:nvPr userDrawn="1"/>
        </p:nvSpPr>
        <p:spPr>
          <a:xfrm flipH="1">
            <a:off x="533708" y="403797"/>
            <a:ext cx="4108629" cy="6454204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E8B477F-ECA9-4A48-A36E-0CE17ACAF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365125"/>
            <a:ext cx="7315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7FEC9093-8FB1-584A-ACD1-A581BF1407F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biLevel thresh="25000"/>
          </a:blip>
          <a:stretch>
            <a:fillRect/>
          </a:stretch>
        </p:blipFill>
        <p:spPr>
          <a:xfrm>
            <a:off x="10948131" y="5624512"/>
            <a:ext cx="1128110" cy="10668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6D61BD4F-5A9E-C64C-8B28-ADAEF674A32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38200" y="5624512"/>
            <a:ext cx="112811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248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45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61C2B6"/>
          </a:solidFill>
          <a:latin typeface="Bebas" pitchFamily="2" charset="0"/>
          <a:ea typeface="+mj-ea"/>
          <a:cs typeface="+mj-cs"/>
        </a:defRPr>
      </a:lvl1pPr>
    </p:titleStyle>
    <p:bodyStyle>
      <a:lvl1pPr marL="228600" indent="-228600" algn="just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1pPr>
      <a:lvl2pPr marL="685800" indent="-228600" algn="just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2pPr>
      <a:lvl3pPr marL="1143000" indent="-228600" algn="just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3pPr>
      <a:lvl4pPr marL="1600200" indent="-228600" algn="just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4pPr>
      <a:lvl5pPr marL="2057400" indent="-228600" algn="just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609A90F-D3C2-2942-88A6-74A0C0DB0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363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FD519BE-E2BA-E442-A852-C6A2907E2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623636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AC2F480-4E98-D140-9B43-7ADE4D07F2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CFD68-CC19-DC4C-8685-926389B10CE9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8D06A4A-505B-D84F-95EF-91075562DC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6024F19-EB71-0045-8816-A9A18472B8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7317A-C8FF-D94A-A05D-1414012861E4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81D24D6-BE49-3C47-9B24-B40AED985AB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biLevel thresh="25000"/>
            <a:alphaModFix amt="50000"/>
          </a:blip>
          <a:stretch>
            <a:fillRect/>
          </a:stretch>
        </p:blipFill>
        <p:spPr>
          <a:xfrm>
            <a:off x="8980029" y="5750411"/>
            <a:ext cx="1034595" cy="97836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5D4C9D0-98AE-3742-AFFE-DF89735F710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334001" y="1790501"/>
            <a:ext cx="6857999" cy="5048915"/>
          </a:xfrm>
          <a:prstGeom prst="triangle">
            <a:avLst/>
          </a:prstGeom>
        </p:spPr>
      </p:pic>
      <p:sp>
        <p:nvSpPr>
          <p:cNvPr id="14" name="Rechthoekige driehoek 13">
            <a:extLst>
              <a:ext uri="{FF2B5EF4-FFF2-40B4-BE49-F238E27FC236}">
                <a16:creationId xmlns:a16="http://schemas.microsoft.com/office/drawing/2014/main" id="{B436360D-3D3A-8C4E-8599-FA7960A700EF}"/>
              </a:ext>
            </a:extLst>
          </p:cNvPr>
          <p:cNvSpPr/>
          <p:nvPr userDrawn="1"/>
        </p:nvSpPr>
        <p:spPr>
          <a:xfrm rot="10800000">
            <a:off x="6858000" y="18585"/>
            <a:ext cx="5334000" cy="6855953"/>
          </a:xfrm>
          <a:prstGeom prst="rtTriangle">
            <a:avLst/>
          </a:prstGeom>
          <a:solidFill>
            <a:srgbClr val="61C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AFA2617C-8556-C24F-A367-EE91882A8F6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biLevel thresh="25000"/>
          </a:blip>
          <a:stretch>
            <a:fillRect/>
          </a:stretch>
        </p:blipFill>
        <p:spPr>
          <a:xfrm>
            <a:off x="10795731" y="5472112"/>
            <a:ext cx="112811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67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61C2B6"/>
          </a:solidFill>
          <a:latin typeface="Bebas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75B293B-FB69-704E-9B9B-DDB7619BD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B5846EC-6F6B-B445-964E-1D6158681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FB07EA8-C08D-1447-A361-EF4AE68E7C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62CF5-55C0-884C-A1A4-5C5B229FA7CD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4ABD25D-ABA9-7E43-AA4A-DB2A30134A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6BD0843-8B9B-AD43-89CB-32DCF925BB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4E3AE-822C-CF4F-83A0-260B8760DEF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6044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61C2B6"/>
          </a:solidFill>
          <a:latin typeface="Bebas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A67048A-85A1-B247-B876-95EB23680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8755" y="365125"/>
            <a:ext cx="90150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E7E1E8F-3EFC-0241-9017-A64FD974B0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38754" y="1825625"/>
            <a:ext cx="90150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57674F0-3CA5-A747-BCCD-8E31631A9C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702CB-B4A6-EF4B-BFFF-6473228E06D1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71978C7-0F30-2544-89A7-0B2FFB3906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E682351-C0EE-2046-9737-B468082334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68700" y="63805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0604A-7762-E244-82AB-404FED03D6A7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Rechthoekige driehoek 6">
            <a:extLst>
              <a:ext uri="{FF2B5EF4-FFF2-40B4-BE49-F238E27FC236}">
                <a16:creationId xmlns:a16="http://schemas.microsoft.com/office/drawing/2014/main" id="{FA237A18-2B90-2C4A-A8E6-D51B361B4BC1}"/>
              </a:ext>
            </a:extLst>
          </p:cNvPr>
          <p:cNvSpPr/>
          <p:nvPr userDrawn="1"/>
        </p:nvSpPr>
        <p:spPr>
          <a:xfrm>
            <a:off x="0" y="2047"/>
            <a:ext cx="4290646" cy="6855953"/>
          </a:xfrm>
          <a:prstGeom prst="rtTriangle">
            <a:avLst/>
          </a:prstGeom>
          <a:solidFill>
            <a:srgbClr val="61C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4321080-05C4-5C46-958F-5D98C72613D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biLevel thresh="25000"/>
          </a:blip>
          <a:stretch>
            <a:fillRect/>
          </a:stretch>
        </p:blipFill>
        <p:spPr>
          <a:xfrm>
            <a:off x="368054" y="5472112"/>
            <a:ext cx="112811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99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61C2B6"/>
          </a:solidFill>
          <a:latin typeface="Bebas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D7CF7CE-0532-0344-960A-C1037F0AD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3CC2DEC-E8AD-0841-8676-BFC846178E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C800AD4-A94D-9F41-93BD-5E5FCCA65F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38BC2-C779-6D43-BE5C-966875E96140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60BD51E-F415-5D45-AFE6-BA444C1793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30FF63A-5F9E-9B4E-BD6A-CE36DEEFC5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CC171-F6C3-2546-9046-DE3A254BBE8C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Rechthoekige driehoek 6">
            <a:extLst>
              <a:ext uri="{FF2B5EF4-FFF2-40B4-BE49-F238E27FC236}">
                <a16:creationId xmlns:a16="http://schemas.microsoft.com/office/drawing/2014/main" id="{3F857B8E-1D35-2044-B583-2E42F882829D}"/>
              </a:ext>
            </a:extLst>
          </p:cNvPr>
          <p:cNvSpPr/>
          <p:nvPr userDrawn="1"/>
        </p:nvSpPr>
        <p:spPr>
          <a:xfrm flipH="1">
            <a:off x="7901354" y="2047"/>
            <a:ext cx="4290646" cy="6855953"/>
          </a:xfrm>
          <a:prstGeom prst="rtTriangle">
            <a:avLst/>
          </a:prstGeom>
          <a:solidFill>
            <a:srgbClr val="61C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3047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61C2B6"/>
          </a:solidFill>
          <a:latin typeface="Bebas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9702E67-F54F-0D47-ADB4-05A2E4C38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FE41904-98A6-2C4F-AA84-DEA4DE4D26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CE2D887-B2C5-714B-BD59-693B2B4858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26CDB-A711-7C4A-B9D4-3DA5B991BCA8}" type="datetimeFigureOut">
              <a:rPr lang="nl-NL" smtClean="0"/>
              <a:t>28-1-2021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9AF68EC-3562-084F-A85B-B0D3E9FE7F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2A3AA4D-2038-3B4B-9CD8-B4DD42E58A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1EB78-2057-8C47-9970-7CBF5FDACA91}" type="slidenum">
              <a:rPr lang="nl-NL" smtClean="0"/>
              <a:t>‹nr.›</a:t>
            </a:fld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62969DF0-BB97-0B49-BDDE-F4C73F1C682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434006" y="0"/>
            <a:ext cx="5515988" cy="6858000"/>
          </a:xfrm>
          <a:prstGeom prst="flowChartMerge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B6B3C49-5443-B948-9DCC-C5E499CC1F5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795731" y="5472112"/>
            <a:ext cx="112811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22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61C2B6"/>
          </a:solidFill>
          <a:latin typeface="Bebas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Cordia New" panose="020B0304020202020204" pitchFamily="34" charset="-34"/>
          <a:ea typeface="+mn-ea"/>
          <a:cs typeface="Cordia New" panose="020B0304020202020204" pitchFamily="34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1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ndertitel 4">
            <a:extLst>
              <a:ext uri="{FF2B5EF4-FFF2-40B4-BE49-F238E27FC236}">
                <a16:creationId xmlns:a16="http://schemas.microsoft.com/office/drawing/2014/main" id="{D2E3EE48-5E9B-C04A-9831-8262779AEC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b="1" dirty="0">
                <a:latin typeface="Bebas"/>
              </a:rPr>
              <a:t> A-CHIEF</a:t>
            </a:r>
          </a:p>
          <a:p>
            <a:endParaRPr lang="nl-NL" dirty="0">
              <a:latin typeface="Bebas"/>
            </a:endParaRPr>
          </a:p>
          <a:p>
            <a:r>
              <a:rPr lang="fr-BE" sz="2400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KMO-zone </a:t>
            </a:r>
            <a:r>
              <a:rPr lang="fr-BE" sz="2400" dirty="0" err="1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Bosduin</a:t>
            </a:r>
            <a:r>
              <a:rPr lang="fr-BE" sz="2400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VZW </a:t>
            </a:r>
            <a:endParaRPr lang="nl-BE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70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A5C1B01-2EE9-0143-AE71-D1E5C7A0C65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20058" y="472715"/>
            <a:ext cx="5749925" cy="758825"/>
          </a:xfrm>
        </p:spPr>
        <p:txBody>
          <a:bodyPr>
            <a:normAutofit/>
          </a:bodyPr>
          <a:lstStyle/>
          <a:p>
            <a:r>
              <a:rPr lang="nl-NL" sz="4000" dirty="0"/>
              <a:t>Ontwikkelingsproject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98ED2B4C-82EC-9C40-9ADC-74D2B9130B6B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2724346" y="1318182"/>
            <a:ext cx="7267575" cy="3813175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rPr>
              <a:t>Is bestemd voor ondernemers die </a:t>
            </a:r>
            <a:b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rPr>
            </a:br>
            <a:endParaRPr lang="nl-BE" sz="2400" dirty="0">
              <a:solidFill>
                <a:schemeClr val="tx1">
                  <a:lumMod val="75000"/>
                  <a:lumOff val="25000"/>
                </a:schemeClr>
              </a:solidFill>
              <a:latin typeface="Bebas"/>
            </a:endParaRPr>
          </a:p>
          <a:p>
            <a:pPr marL="457200" indent="-457200" fontAlgn="base">
              <a:spcBef>
                <a:spcPts val="0"/>
              </a:spcBef>
              <a:buFontTx/>
              <a:buChar char="-"/>
            </a:pPr>
            <a:r>
              <a:rPr lang="nl-BE" sz="2400" dirty="0">
                <a:solidFill>
                  <a:srgbClr val="61C2B6"/>
                </a:solidFill>
                <a:latin typeface="Bebas"/>
              </a:rPr>
              <a:t>een </a:t>
            </a:r>
            <a:r>
              <a:rPr lang="nl-BE" sz="2400" b="1" dirty="0">
                <a:solidFill>
                  <a:srgbClr val="61C2B6"/>
                </a:solidFill>
                <a:latin typeface="Bebas"/>
              </a:rPr>
              <a:t>nieuw of verbeterd product</a:t>
            </a:r>
            <a:r>
              <a:rPr lang="nl-BE" sz="2400" dirty="0">
                <a:solidFill>
                  <a:srgbClr val="61C2B6"/>
                </a:solidFill>
                <a:latin typeface="Bebas"/>
              </a:rPr>
              <a:t> </a:t>
            </a:r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rPr>
              <a:t>ontwikkelen,</a:t>
            </a:r>
          </a:p>
          <a:p>
            <a:pPr marL="457200" indent="-457200" fontAlgn="base">
              <a:spcBef>
                <a:spcPts val="0"/>
              </a:spcBef>
              <a:buFontTx/>
              <a:buChar char="-"/>
            </a:pPr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rPr>
              <a:t>een </a:t>
            </a:r>
            <a:r>
              <a:rPr lang="nl-BE" sz="2400" b="1" dirty="0">
                <a:solidFill>
                  <a:srgbClr val="61C2B6"/>
                </a:solidFill>
                <a:latin typeface="Bebas"/>
              </a:rPr>
              <a:t>nieuw proces</a:t>
            </a:r>
            <a:r>
              <a:rPr lang="nl-BE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rPr>
              <a:t> </a:t>
            </a:r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rPr>
              <a:t>of een </a:t>
            </a:r>
            <a:r>
              <a:rPr lang="nl-BE" sz="2400" b="1" dirty="0">
                <a:solidFill>
                  <a:srgbClr val="61C2B6"/>
                </a:solidFill>
                <a:latin typeface="Bebas"/>
              </a:rPr>
              <a:t>nieuwe dienst </a:t>
            </a:r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rPr>
              <a:t>ontwikkelen </a:t>
            </a:r>
          </a:p>
          <a:p>
            <a:pPr marL="0" indent="0" fontAlgn="base">
              <a:spcBef>
                <a:spcPts val="0"/>
              </a:spcBef>
              <a:buNone/>
            </a:pPr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rPr>
              <a:t>dat de onderneming op korte tijd kan versterken.</a:t>
            </a:r>
          </a:p>
          <a:p>
            <a:pPr marL="0" indent="0" fontAlgn="base">
              <a:buNone/>
            </a:pPr>
            <a:endParaRPr lang="nl-BE" sz="2400" dirty="0">
              <a:solidFill>
                <a:schemeClr val="tx1">
                  <a:lumMod val="75000"/>
                  <a:lumOff val="25000"/>
                </a:schemeClr>
              </a:solidFill>
              <a:latin typeface="Bebas"/>
            </a:endParaRPr>
          </a:p>
          <a:p>
            <a:pPr marL="0" indent="0" fontAlgn="base">
              <a:buNone/>
            </a:pPr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rPr>
              <a:t>Het project is </a:t>
            </a:r>
            <a:r>
              <a:rPr lang="nl-BE" sz="2400" b="1" dirty="0">
                <a:solidFill>
                  <a:srgbClr val="61C2B6"/>
                </a:solidFill>
                <a:latin typeface="Bebas"/>
              </a:rPr>
              <a:t>risicovol</a:t>
            </a:r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rPr>
              <a:t> en het resultaat heeft een </a:t>
            </a:r>
            <a:r>
              <a:rPr lang="nl-BE" sz="2400" b="1" dirty="0">
                <a:solidFill>
                  <a:srgbClr val="61C2B6"/>
                </a:solidFill>
                <a:latin typeface="Bebas"/>
              </a:rPr>
              <a:t>belangrijke impact op de prestaties</a:t>
            </a:r>
            <a:r>
              <a:rPr lang="nl-BE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rPr>
              <a:t> </a:t>
            </a:r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rPr>
              <a:t>van het bedrijf.</a:t>
            </a:r>
          </a:p>
          <a:p>
            <a:pPr marL="0" indent="0">
              <a:buNone/>
            </a:pPr>
            <a:endParaRPr lang="nl-NL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2266FD08-F974-034D-BA58-6DAA9F7DDC28}"/>
              </a:ext>
            </a:extLst>
          </p:cNvPr>
          <p:cNvSpPr/>
          <p:nvPr/>
        </p:nvSpPr>
        <p:spPr>
          <a:xfrm>
            <a:off x="4892510" y="5203859"/>
            <a:ext cx="7154945" cy="1093246"/>
          </a:xfrm>
          <a:prstGeom prst="rect">
            <a:avLst/>
          </a:prstGeom>
          <a:solidFill>
            <a:schemeClr val="bg2">
              <a:lumMod val="90000"/>
              <a:alpha val="90000"/>
            </a:schemeClr>
          </a:solidFill>
          <a:ln w="28575">
            <a:solidFill>
              <a:srgbClr val="61C2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nl-NL" b="1" dirty="0">
              <a:solidFill>
                <a:schemeClr val="bg1"/>
              </a:solidFill>
            </a:endParaRPr>
          </a:p>
          <a:p>
            <a:pPr algn="ctr" fontAlgn="base"/>
            <a:r>
              <a:rPr lang="nl-N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  <a:cs typeface="Cordia New" panose="020B0304020202020204" pitchFamily="34" charset="-34"/>
              </a:rPr>
              <a:t>Subsidies van minimum </a:t>
            </a:r>
            <a:r>
              <a:rPr lang="nl-N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  <a:cs typeface="Cordia New" panose="020B0304020202020204" pitchFamily="34" charset="-34"/>
              </a:rPr>
              <a:t>€ 25.000 </a:t>
            </a:r>
            <a:r>
              <a:rPr lang="nl-N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  <a:cs typeface="Cordia New" panose="020B0304020202020204" pitchFamily="34" charset="-34"/>
              </a:rPr>
              <a:t>tot maximum </a:t>
            </a:r>
            <a:r>
              <a:rPr lang="nl-N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  <a:cs typeface="Cordia New" panose="020B0304020202020204" pitchFamily="34" charset="-34"/>
              </a:rPr>
              <a:t>€ 3.000.000</a:t>
            </a:r>
            <a:endParaRPr lang="nl-NL" sz="2000" dirty="0">
              <a:solidFill>
                <a:schemeClr val="tx1">
                  <a:lumMod val="75000"/>
                  <a:lumOff val="25000"/>
                </a:schemeClr>
              </a:solidFill>
              <a:latin typeface="Bebas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30317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 1">
            <a:extLst>
              <a:ext uri="{FF2B5EF4-FFF2-40B4-BE49-F238E27FC236}">
                <a16:creationId xmlns:a16="http://schemas.microsoft.com/office/drawing/2014/main" id="{09E1857D-139C-1F4C-A7C1-6CF9F63E6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60" y="119739"/>
            <a:ext cx="10515600" cy="805915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nl-NL" dirty="0">
                <a:latin typeface="Bebas" pitchFamily="2" charset="0"/>
              </a:rPr>
              <a:t>Soorten subsidies</a:t>
            </a:r>
          </a:p>
        </p:txBody>
      </p:sp>
      <p:sp>
        <p:nvSpPr>
          <p:cNvPr id="28" name="Rechthoek met één afgeschuinde hoek 27">
            <a:extLst>
              <a:ext uri="{FF2B5EF4-FFF2-40B4-BE49-F238E27FC236}">
                <a16:creationId xmlns:a16="http://schemas.microsoft.com/office/drawing/2014/main" id="{E58430C8-8DC1-2343-B11B-32655B47CF12}"/>
              </a:ext>
            </a:extLst>
          </p:cNvPr>
          <p:cNvSpPr/>
          <p:nvPr/>
        </p:nvSpPr>
        <p:spPr>
          <a:xfrm rot="10800000" flipH="1" flipV="1">
            <a:off x="168140" y="1019906"/>
            <a:ext cx="3870000" cy="5526703"/>
          </a:xfrm>
          <a:prstGeom prst="snip1Rect">
            <a:avLst/>
          </a:prstGeom>
          <a:solidFill>
            <a:schemeClr val="bg1">
              <a:alpha val="85000"/>
            </a:schemeClr>
          </a:solidFill>
          <a:ln w="3175">
            <a:solidFill>
              <a:srgbClr val="61C2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61C2B6"/>
              </a:buClr>
              <a:buSzPct val="60000"/>
            </a:pPr>
            <a:r>
              <a:rPr lang="nl-NL" sz="2400" b="1" dirty="0">
                <a:solidFill>
                  <a:srgbClr val="61C2B6"/>
                </a:solidFill>
                <a:latin typeface="Bebas"/>
                <a:cs typeface="Cordia New" panose="020B0304020202020204" pitchFamily="34" charset="-34"/>
              </a:rPr>
              <a:t>Groei en innovatie</a:t>
            </a:r>
          </a:p>
          <a:p>
            <a:pPr>
              <a:buClr>
                <a:srgbClr val="61C2B6"/>
              </a:buClr>
              <a:buSzPct val="60000"/>
            </a:pPr>
            <a:endParaRPr lang="nl-NL" sz="2400" dirty="0">
              <a:solidFill>
                <a:schemeClr val="tx1">
                  <a:lumMod val="75000"/>
                  <a:lumOff val="25000"/>
                </a:schemeClr>
              </a:solidFill>
              <a:latin typeface="Bebas"/>
              <a:cs typeface="Cordia New" panose="020B0304020202020204" pitchFamily="34" charset="-34"/>
            </a:endParaRPr>
          </a:p>
          <a:p>
            <a:pPr marL="285750" indent="-285750">
              <a:buClr>
                <a:srgbClr val="61C2B6"/>
              </a:buClr>
              <a:buSzPct val="60000"/>
              <a:buFont typeface="Systeemlettertype"/>
              <a:buChar char="▸"/>
            </a:pP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  <a:cs typeface="Cordia New" panose="020B0304020202020204" pitchFamily="34" charset="-34"/>
              </a:rPr>
              <a:t>KMO - groeisubsidies</a:t>
            </a:r>
          </a:p>
          <a:p>
            <a:pPr marL="285750" indent="-285750">
              <a:buClr>
                <a:srgbClr val="61C2B6"/>
              </a:buClr>
              <a:buSzPct val="60000"/>
              <a:buFont typeface="Systeemlettertype"/>
              <a:buChar char="▸"/>
            </a:pP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  <a:cs typeface="Cordia New" panose="020B0304020202020204" pitchFamily="34" charset="-34"/>
              </a:rPr>
              <a:t>KMO - portefeuille</a:t>
            </a:r>
          </a:p>
          <a:p>
            <a:pPr marL="285750" indent="-285750">
              <a:buClr>
                <a:srgbClr val="61C2B6"/>
              </a:buClr>
              <a:buSzPct val="60000"/>
              <a:buFont typeface="Systeemlettertype"/>
              <a:buChar char="▸"/>
            </a:pP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  <a:cs typeface="Cordia New" panose="020B0304020202020204" pitchFamily="34" charset="-34"/>
              </a:rPr>
              <a:t>Vertaling van digitale bedrijfscommunicatie</a:t>
            </a:r>
          </a:p>
          <a:p>
            <a:pPr marL="285750" indent="-285750">
              <a:buClr>
                <a:srgbClr val="61C2B6"/>
              </a:buClr>
              <a:buSzPct val="60000"/>
              <a:buFont typeface="Systeemlettertype"/>
              <a:buChar char="▸"/>
            </a:pP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  <a:cs typeface="Cordia New" panose="020B0304020202020204" pitchFamily="34" charset="-34"/>
              </a:rPr>
              <a:t>O &amp; O</a:t>
            </a:r>
          </a:p>
          <a:p>
            <a:pPr marL="285750" indent="-285750">
              <a:buClr>
                <a:srgbClr val="61C2B6"/>
              </a:buClr>
              <a:buSzPct val="60000"/>
              <a:buFont typeface="Systeemlettertype"/>
              <a:buChar char="▸"/>
            </a:pP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  <a:cs typeface="Cordia New" panose="020B0304020202020204" pitchFamily="34" charset="-34"/>
              </a:rPr>
              <a:t>Horizon Europe</a:t>
            </a:r>
          </a:p>
          <a:p>
            <a:pPr marL="285750" indent="-285750">
              <a:buClr>
                <a:srgbClr val="61C2B6"/>
              </a:buClr>
              <a:buSzPct val="60000"/>
              <a:buFont typeface="Systeemlettertype"/>
              <a:buChar char="▸"/>
            </a:pP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  <a:cs typeface="Cordia New" panose="020B0304020202020204" pitchFamily="34" charset="-34"/>
              </a:rPr>
              <a:t>Innovatieaftrek</a:t>
            </a:r>
          </a:p>
          <a:p>
            <a:pPr marL="285750" indent="-285750">
              <a:buClr>
                <a:srgbClr val="61C2B6"/>
              </a:buClr>
              <a:buSzPct val="60000"/>
              <a:buFont typeface="Systeemlettertype"/>
              <a:buChar char="▸"/>
            </a:pP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  <a:cs typeface="Cordia New" panose="020B0304020202020204" pitchFamily="34" charset="-34"/>
              </a:rPr>
              <a:t>SME-instrument (EU)</a:t>
            </a:r>
          </a:p>
          <a:p>
            <a:pPr marL="285750" indent="-285750">
              <a:buClr>
                <a:srgbClr val="61C2B6"/>
              </a:buClr>
              <a:buSzPct val="60000"/>
              <a:buFont typeface=".Hiragino Kaku Gothic Interface W3"/>
              <a:buChar char="▷"/>
            </a:pPr>
            <a:endParaRPr lang="nl-NL" sz="2800" dirty="0">
              <a:solidFill>
                <a:schemeClr val="tx1">
                  <a:lumMod val="75000"/>
                  <a:lumOff val="25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285750" indent="-285750">
              <a:buClr>
                <a:srgbClr val="61C2B6"/>
              </a:buClr>
              <a:buSzPct val="60000"/>
              <a:buFont typeface=".Hiragino Kaku Gothic Interface W3"/>
              <a:buChar char="▷"/>
            </a:pPr>
            <a:endParaRPr lang="nl-NL" sz="2800" dirty="0">
              <a:solidFill>
                <a:schemeClr val="tx1">
                  <a:lumMod val="75000"/>
                  <a:lumOff val="25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9" name="Rechthoek met één afgeschuinde hoek 8">
            <a:extLst>
              <a:ext uri="{FF2B5EF4-FFF2-40B4-BE49-F238E27FC236}">
                <a16:creationId xmlns:a16="http://schemas.microsoft.com/office/drawing/2014/main" id="{7957954F-D01B-5640-9D03-8E2074723903}"/>
              </a:ext>
            </a:extLst>
          </p:cNvPr>
          <p:cNvSpPr/>
          <p:nvPr/>
        </p:nvSpPr>
        <p:spPr>
          <a:xfrm rot="10800000" flipH="1" flipV="1">
            <a:off x="4161383" y="1019907"/>
            <a:ext cx="3869234" cy="5526704"/>
          </a:xfrm>
          <a:prstGeom prst="snip1Rect">
            <a:avLst/>
          </a:prstGeom>
          <a:solidFill>
            <a:schemeClr val="bg1">
              <a:alpha val="85000"/>
            </a:schemeClr>
          </a:solidFill>
          <a:ln w="3175">
            <a:solidFill>
              <a:srgbClr val="61C2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61C2B6"/>
              </a:buClr>
              <a:buSzPct val="60000"/>
              <a:buFont typeface=".Hiragino Kaku Gothic Interface W3"/>
              <a:buChar char="▷"/>
            </a:pPr>
            <a:endParaRPr lang="nl-NL" sz="2800" dirty="0">
              <a:solidFill>
                <a:schemeClr val="tx1">
                  <a:lumMod val="75000"/>
                  <a:lumOff val="25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>
              <a:buClr>
                <a:srgbClr val="61C2B6"/>
              </a:buClr>
              <a:buSzPct val="60000"/>
            </a:pPr>
            <a:endParaRPr lang="nl-NL" sz="2400" b="1" dirty="0">
              <a:solidFill>
                <a:srgbClr val="61C2B6"/>
              </a:solidFill>
              <a:latin typeface="Bebas"/>
              <a:cs typeface="Cordia New" panose="020B0304020202020204" pitchFamily="34" charset="-34"/>
            </a:endParaRPr>
          </a:p>
          <a:p>
            <a:pPr>
              <a:buClr>
                <a:srgbClr val="61C2B6"/>
              </a:buClr>
              <a:buSzPct val="60000"/>
            </a:pPr>
            <a:r>
              <a:rPr lang="nl-NL" sz="2400" b="1" dirty="0">
                <a:solidFill>
                  <a:srgbClr val="61C2B6"/>
                </a:solidFill>
                <a:latin typeface="Bebas"/>
                <a:cs typeface="Cordia New" panose="020B0304020202020204" pitchFamily="34" charset="-34"/>
              </a:rPr>
              <a:t>HR-beleid &amp; Opleiding</a:t>
            </a:r>
          </a:p>
          <a:p>
            <a:pPr>
              <a:buClr>
                <a:srgbClr val="61C2B6"/>
              </a:buClr>
              <a:buSzPct val="60000"/>
            </a:pPr>
            <a:endParaRPr lang="nl-NL" sz="2400" dirty="0">
              <a:solidFill>
                <a:schemeClr val="tx1">
                  <a:lumMod val="75000"/>
                  <a:lumOff val="25000"/>
                </a:schemeClr>
              </a:solidFill>
              <a:latin typeface="Bebas"/>
              <a:cs typeface="Cordia New" panose="020B0304020202020204" pitchFamily="34" charset="-34"/>
            </a:endParaRPr>
          </a:p>
          <a:p>
            <a:pPr marL="285750" indent="-285750">
              <a:buClr>
                <a:srgbClr val="61C2B6"/>
              </a:buClr>
              <a:buSzPct val="60000"/>
              <a:buFont typeface="Systeemlettertype"/>
              <a:buChar char="▸"/>
            </a:pP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  <a:cs typeface="Cordia New" panose="020B0304020202020204" pitchFamily="34" charset="-34"/>
              </a:rPr>
              <a:t>KMO - portefeuille</a:t>
            </a:r>
          </a:p>
          <a:p>
            <a:pPr marL="285750" indent="-285750">
              <a:buClr>
                <a:srgbClr val="61C2B6"/>
              </a:buClr>
              <a:buSzPct val="60000"/>
              <a:buFont typeface="Systeemlettertype"/>
              <a:buChar char="▸"/>
            </a:pP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  <a:cs typeface="Cordia New" panose="020B0304020202020204" pitchFamily="34" charset="-34"/>
              </a:rPr>
              <a:t>ESF (EU)</a:t>
            </a:r>
          </a:p>
          <a:p>
            <a:pPr marL="285750" indent="-285750">
              <a:buClr>
                <a:srgbClr val="61C2B6"/>
              </a:buClr>
              <a:buSzPct val="60000"/>
              <a:buFont typeface="Systeemlettertype"/>
              <a:buChar char="▸"/>
            </a:pP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  <a:cs typeface="Cordia New" panose="020B0304020202020204" pitchFamily="34" charset="-34"/>
              </a:rPr>
              <a:t>Ontwrichte zone steun</a:t>
            </a:r>
          </a:p>
          <a:p>
            <a:pPr marL="285750" indent="-285750">
              <a:buClr>
                <a:srgbClr val="61C2B6"/>
              </a:buClr>
              <a:buSzPct val="60000"/>
              <a:buFont typeface="Systeemlettertype"/>
              <a:buChar char="▸"/>
            </a:pP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  <a:cs typeface="Cordia New" panose="020B0304020202020204" pitchFamily="34" charset="-34"/>
              </a:rPr>
              <a:t>Strategische transformatiesteun</a:t>
            </a:r>
          </a:p>
          <a:p>
            <a:pPr marL="285750" indent="-285750">
              <a:buClr>
                <a:srgbClr val="61C2B6"/>
              </a:buClr>
              <a:buSzPct val="60000"/>
              <a:buFont typeface=".Hiragino Kaku Gothic Interface W3"/>
              <a:buChar char="▷"/>
            </a:pPr>
            <a:endParaRPr lang="nl-NL" sz="2400" dirty="0">
              <a:solidFill>
                <a:schemeClr val="tx1">
                  <a:lumMod val="75000"/>
                  <a:lumOff val="25000"/>
                </a:schemeClr>
              </a:solidFill>
              <a:latin typeface="Bebas"/>
              <a:cs typeface="Cordia New" panose="020B0304020202020204" pitchFamily="34" charset="-34"/>
            </a:endParaRPr>
          </a:p>
          <a:p>
            <a:pPr>
              <a:buClr>
                <a:srgbClr val="61C2B6"/>
              </a:buClr>
              <a:buSzPct val="60000"/>
            </a:pPr>
            <a:endParaRPr lang="nl-NL" sz="2800" dirty="0">
              <a:solidFill>
                <a:schemeClr val="tx1">
                  <a:lumMod val="75000"/>
                  <a:lumOff val="25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>
              <a:buClr>
                <a:srgbClr val="61C2B6"/>
              </a:buClr>
              <a:buSzPct val="60000"/>
            </a:pPr>
            <a:endParaRPr lang="nl-NL" sz="2800" dirty="0">
              <a:solidFill>
                <a:schemeClr val="tx1">
                  <a:lumMod val="75000"/>
                  <a:lumOff val="25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>
              <a:buClr>
                <a:srgbClr val="61C2B6"/>
              </a:buClr>
              <a:buSzPct val="60000"/>
            </a:pPr>
            <a:endParaRPr lang="nl-NL" sz="2800" dirty="0">
              <a:solidFill>
                <a:schemeClr val="tx1">
                  <a:lumMod val="75000"/>
                  <a:lumOff val="25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>
              <a:buClr>
                <a:srgbClr val="61C2B6"/>
              </a:buClr>
              <a:buSzPct val="60000"/>
            </a:pPr>
            <a:endParaRPr lang="nl-NL" sz="2800" dirty="0">
              <a:solidFill>
                <a:schemeClr val="tx1">
                  <a:lumMod val="75000"/>
                  <a:lumOff val="25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>
              <a:buClr>
                <a:srgbClr val="61C2B6"/>
              </a:buClr>
              <a:buSzPct val="60000"/>
            </a:pPr>
            <a:endParaRPr lang="nl-NL" sz="2800" dirty="0">
              <a:solidFill>
                <a:schemeClr val="tx1">
                  <a:lumMod val="75000"/>
                  <a:lumOff val="25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>
              <a:buClr>
                <a:srgbClr val="61C2B6"/>
              </a:buClr>
              <a:buSzPct val="60000"/>
            </a:pPr>
            <a:endParaRPr lang="nl-NL" sz="2800" dirty="0">
              <a:solidFill>
                <a:schemeClr val="tx1">
                  <a:lumMod val="75000"/>
                  <a:lumOff val="25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>
              <a:buClr>
                <a:srgbClr val="61C2B6"/>
              </a:buClr>
              <a:buSzPct val="60000"/>
            </a:pPr>
            <a:endParaRPr lang="nl-NL" sz="2800" dirty="0">
              <a:solidFill>
                <a:schemeClr val="tx1">
                  <a:lumMod val="75000"/>
                  <a:lumOff val="25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0" name="Rechthoek met één afgeschuinde hoek 9">
            <a:extLst>
              <a:ext uri="{FF2B5EF4-FFF2-40B4-BE49-F238E27FC236}">
                <a16:creationId xmlns:a16="http://schemas.microsoft.com/office/drawing/2014/main" id="{68DCC78F-B401-274F-92A6-347D58E12E21}"/>
              </a:ext>
            </a:extLst>
          </p:cNvPr>
          <p:cNvSpPr/>
          <p:nvPr/>
        </p:nvSpPr>
        <p:spPr>
          <a:xfrm rot="10800000" flipH="1" flipV="1">
            <a:off x="8153859" y="1019908"/>
            <a:ext cx="3869233" cy="5526704"/>
          </a:xfrm>
          <a:prstGeom prst="snip1Rect">
            <a:avLst/>
          </a:prstGeom>
          <a:solidFill>
            <a:schemeClr val="bg1">
              <a:alpha val="85000"/>
            </a:schemeClr>
          </a:solidFill>
          <a:ln w="3175">
            <a:solidFill>
              <a:srgbClr val="61C2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61C2B6"/>
              </a:buClr>
              <a:buSzPct val="60000"/>
            </a:pPr>
            <a:endParaRPr lang="nl-NL" sz="2800" dirty="0">
              <a:solidFill>
                <a:schemeClr val="tx1">
                  <a:lumMod val="75000"/>
                  <a:lumOff val="25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>
              <a:buClr>
                <a:srgbClr val="61C2B6"/>
              </a:buClr>
              <a:buSzPct val="60000"/>
            </a:pPr>
            <a:endParaRPr lang="nl-NL" sz="2800" dirty="0">
              <a:solidFill>
                <a:schemeClr val="tx1">
                  <a:lumMod val="75000"/>
                  <a:lumOff val="25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>
              <a:buClr>
                <a:srgbClr val="61C2B6"/>
              </a:buClr>
              <a:buSzPct val="60000"/>
            </a:pPr>
            <a:endParaRPr lang="nl-NL" sz="2800" dirty="0">
              <a:solidFill>
                <a:schemeClr val="tx1">
                  <a:lumMod val="75000"/>
                  <a:lumOff val="25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>
              <a:buClr>
                <a:srgbClr val="61C2B6"/>
              </a:buClr>
              <a:buSzPct val="60000"/>
            </a:pPr>
            <a:endParaRPr lang="nl-NL" sz="2400" b="1" dirty="0">
              <a:solidFill>
                <a:srgbClr val="61C2B6"/>
              </a:solidFill>
              <a:latin typeface="Bebas"/>
              <a:cs typeface="Cordia New" panose="020B0304020202020204" pitchFamily="34" charset="-34"/>
            </a:endParaRPr>
          </a:p>
          <a:p>
            <a:pPr>
              <a:buClr>
                <a:srgbClr val="61C2B6"/>
              </a:buClr>
              <a:buSzPct val="60000"/>
            </a:pPr>
            <a:endParaRPr lang="nl-NL" sz="2400" b="1" dirty="0">
              <a:solidFill>
                <a:srgbClr val="61C2B6"/>
              </a:solidFill>
              <a:latin typeface="Bebas"/>
              <a:cs typeface="Cordia New" panose="020B0304020202020204" pitchFamily="34" charset="-34"/>
            </a:endParaRPr>
          </a:p>
          <a:p>
            <a:pPr>
              <a:buClr>
                <a:srgbClr val="61C2B6"/>
              </a:buClr>
              <a:buSzPct val="60000"/>
            </a:pPr>
            <a:endParaRPr lang="nl-NL" sz="2400" b="1" dirty="0">
              <a:solidFill>
                <a:srgbClr val="61C2B6"/>
              </a:solidFill>
              <a:latin typeface="Bebas"/>
              <a:cs typeface="Cordia New" panose="020B0304020202020204" pitchFamily="34" charset="-34"/>
            </a:endParaRPr>
          </a:p>
          <a:p>
            <a:pPr>
              <a:buClr>
                <a:srgbClr val="61C2B6"/>
              </a:buClr>
              <a:buSzPct val="60000"/>
            </a:pPr>
            <a:endParaRPr lang="nl-NL" sz="2400" b="1" dirty="0">
              <a:solidFill>
                <a:srgbClr val="61C2B6"/>
              </a:solidFill>
              <a:latin typeface="Bebas"/>
              <a:cs typeface="Cordia New" panose="020B0304020202020204" pitchFamily="34" charset="-34"/>
            </a:endParaRPr>
          </a:p>
          <a:p>
            <a:pPr>
              <a:buClr>
                <a:srgbClr val="61C2B6"/>
              </a:buClr>
              <a:buSzPct val="60000"/>
            </a:pPr>
            <a:r>
              <a:rPr lang="nl-NL" sz="2400" b="1" dirty="0">
                <a:solidFill>
                  <a:srgbClr val="61C2B6"/>
                </a:solidFill>
                <a:latin typeface="Bebas"/>
                <a:cs typeface="Cordia New" panose="020B0304020202020204" pitchFamily="34" charset="-34"/>
              </a:rPr>
              <a:t>Investeringen</a:t>
            </a:r>
          </a:p>
          <a:p>
            <a:pPr>
              <a:buClr>
                <a:srgbClr val="61C2B6"/>
              </a:buClr>
              <a:buSzPct val="60000"/>
            </a:pPr>
            <a:endParaRPr lang="nl-NL" sz="2400" dirty="0">
              <a:solidFill>
                <a:schemeClr val="tx1">
                  <a:lumMod val="75000"/>
                  <a:lumOff val="25000"/>
                </a:schemeClr>
              </a:solidFill>
              <a:latin typeface="Bebas"/>
              <a:cs typeface="Cordia New" panose="020B0304020202020204" pitchFamily="34" charset="-34"/>
            </a:endParaRPr>
          </a:p>
          <a:p>
            <a:pPr marL="285750" indent="-285750">
              <a:buClr>
                <a:srgbClr val="61C2B6"/>
              </a:buClr>
              <a:buSzPct val="60000"/>
              <a:buFont typeface="Systeemlettertype"/>
              <a:buChar char="▸"/>
            </a:pP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  <a:cs typeface="Cordia New" panose="020B0304020202020204" pitchFamily="34" charset="-34"/>
              </a:rPr>
              <a:t>Strategische transformatiesteun</a:t>
            </a:r>
          </a:p>
          <a:p>
            <a:pPr marL="285750" indent="-285750">
              <a:buClr>
                <a:srgbClr val="61C2B6"/>
              </a:buClr>
              <a:buSzPct val="60000"/>
              <a:buFont typeface="Systeemlettertype"/>
              <a:buChar char="▸"/>
            </a:pP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  <a:cs typeface="Cordia New" panose="020B0304020202020204" pitchFamily="34" charset="-34"/>
              </a:rPr>
              <a:t>Ecologiepremie +</a:t>
            </a:r>
          </a:p>
          <a:p>
            <a:pPr marL="285750" indent="-285750">
              <a:buClr>
                <a:srgbClr val="61C2B6"/>
              </a:buClr>
              <a:buSzPct val="60000"/>
              <a:buFont typeface="Systeemlettertype"/>
              <a:buChar char="▸"/>
            </a:pP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  <a:cs typeface="Cordia New" panose="020B0304020202020204" pitchFamily="34" charset="-34"/>
              </a:rPr>
              <a:t>Strategische ecologiesteun</a:t>
            </a:r>
          </a:p>
          <a:p>
            <a:pPr marL="285750" indent="-285750">
              <a:buClr>
                <a:srgbClr val="61C2B6"/>
              </a:buClr>
              <a:buSzPct val="60000"/>
              <a:buFont typeface="Systeemlettertype"/>
              <a:buChar char="▸"/>
            </a:pP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  <a:cs typeface="Cordia New" panose="020B0304020202020204" pitchFamily="34" charset="-34"/>
              </a:rPr>
              <a:t>Bouw- en renovatiepremies</a:t>
            </a:r>
          </a:p>
          <a:p>
            <a:pPr marL="285750" indent="-285750">
              <a:buClr>
                <a:srgbClr val="61C2B6"/>
              </a:buClr>
              <a:buSzPct val="60000"/>
              <a:buFont typeface="Systeemlettertype"/>
              <a:buChar char="▸"/>
            </a:pP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  <a:cs typeface="Cordia New" panose="020B0304020202020204" pitchFamily="34" charset="-34"/>
              </a:rPr>
              <a:t>Groene stroomcertificaten</a:t>
            </a:r>
          </a:p>
          <a:p>
            <a:pPr marL="285750" indent="-285750">
              <a:buClr>
                <a:srgbClr val="61C2B6"/>
              </a:buClr>
              <a:buSzPct val="60000"/>
              <a:buFont typeface="Systeemlettertype"/>
              <a:buChar char="▸"/>
            </a:pP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  <a:cs typeface="Cordia New" panose="020B0304020202020204" pitchFamily="34" charset="-34"/>
              </a:rPr>
              <a:t>Verhoogde investeringsaftrek</a:t>
            </a:r>
          </a:p>
          <a:p>
            <a:pPr marL="285750" indent="-285750">
              <a:buClr>
                <a:srgbClr val="61C2B6"/>
              </a:buClr>
              <a:buSzPct val="60000"/>
              <a:buFont typeface=".Hiragino Kaku Gothic Interface W3"/>
              <a:buChar char="▷"/>
            </a:pPr>
            <a:endParaRPr lang="nl-NL" sz="2800" dirty="0">
              <a:solidFill>
                <a:schemeClr val="tx1">
                  <a:lumMod val="75000"/>
                  <a:lumOff val="25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>
              <a:buClr>
                <a:srgbClr val="61C2B6"/>
              </a:buClr>
              <a:buSzPct val="60000"/>
            </a:pPr>
            <a:endParaRPr lang="nl-NL" sz="2800" dirty="0">
              <a:solidFill>
                <a:schemeClr val="tx1">
                  <a:lumMod val="75000"/>
                  <a:lumOff val="25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>
              <a:buClr>
                <a:srgbClr val="61C2B6"/>
              </a:buClr>
              <a:buSzPct val="60000"/>
            </a:pPr>
            <a:endParaRPr lang="nl-NL" sz="2800" dirty="0">
              <a:solidFill>
                <a:schemeClr val="tx1">
                  <a:lumMod val="75000"/>
                  <a:lumOff val="25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285750" indent="-285750">
              <a:buClr>
                <a:srgbClr val="61C2B6"/>
              </a:buClr>
              <a:buSzPct val="60000"/>
              <a:buFont typeface=".Hiragino Kaku Gothic Interface W3"/>
              <a:buChar char="▷"/>
            </a:pPr>
            <a:endParaRPr lang="nl-NL" sz="2800" dirty="0">
              <a:solidFill>
                <a:schemeClr val="tx1">
                  <a:lumMod val="75000"/>
                  <a:lumOff val="25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285750" indent="-285750">
              <a:buClr>
                <a:srgbClr val="61C2B6"/>
              </a:buClr>
              <a:buSzPct val="60000"/>
              <a:buFont typeface=".Hiragino Kaku Gothic Interface W3"/>
              <a:buChar char="▷"/>
            </a:pPr>
            <a:endParaRPr lang="nl-NL" sz="2800" dirty="0">
              <a:solidFill>
                <a:schemeClr val="tx1">
                  <a:lumMod val="75000"/>
                  <a:lumOff val="25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285750" indent="-285750">
              <a:buClr>
                <a:srgbClr val="61C2B6"/>
              </a:buClr>
              <a:buSzPct val="60000"/>
              <a:buFont typeface=".Hiragino Kaku Gothic Interface W3"/>
              <a:buChar char="▷"/>
            </a:pPr>
            <a:endParaRPr lang="nl-NL" sz="2800" dirty="0">
              <a:solidFill>
                <a:schemeClr val="tx1">
                  <a:lumMod val="75000"/>
                  <a:lumOff val="25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>
              <a:buClr>
                <a:srgbClr val="61C2B6"/>
              </a:buClr>
              <a:buSzPct val="60000"/>
            </a:pPr>
            <a:endParaRPr lang="nl-NL" sz="2800" dirty="0">
              <a:solidFill>
                <a:schemeClr val="tx1">
                  <a:lumMod val="75000"/>
                  <a:lumOff val="25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4105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4AA0500D-DF0F-4D4E-9BBC-36C8B058E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124" y="365125"/>
            <a:ext cx="10066675" cy="1325563"/>
          </a:xfrm>
        </p:spPr>
        <p:txBody>
          <a:bodyPr/>
          <a:lstStyle/>
          <a:p>
            <a:r>
              <a:rPr lang="nl-BE" dirty="0"/>
              <a:t>Andere aandachtspunten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5BAEF8C-3533-472A-861A-D7E1BFD93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7125" y="1642223"/>
            <a:ext cx="10703169" cy="4238513"/>
          </a:xfrm>
        </p:spPr>
        <p:txBody>
          <a:bodyPr>
            <a:noAutofit/>
          </a:bodyPr>
          <a:lstStyle/>
          <a:p>
            <a:r>
              <a:rPr lang="nl-BE" sz="2400" dirty="0">
                <a:latin typeface="Bebas"/>
              </a:rPr>
              <a:t>Kleine, middelgrote of grote onderneming</a:t>
            </a:r>
            <a:br>
              <a:rPr lang="nl-BE" sz="2400" dirty="0">
                <a:latin typeface="Bebas"/>
              </a:rPr>
            </a:br>
            <a:r>
              <a:rPr lang="nl-BE" sz="2400" dirty="0">
                <a:latin typeface="Bebas"/>
              </a:rPr>
              <a:t>-&gt; voor sommige subsidies zijn grote ondernemingen uitgesloten (</a:t>
            </a:r>
            <a:r>
              <a:rPr lang="nl-BE" sz="2400" dirty="0" err="1">
                <a:latin typeface="Bebas"/>
              </a:rPr>
              <a:t>vb</a:t>
            </a:r>
            <a:r>
              <a:rPr lang="nl-BE" sz="2400" dirty="0">
                <a:latin typeface="Bebas"/>
              </a:rPr>
              <a:t> KMO-Groeisubsidie)</a:t>
            </a:r>
          </a:p>
          <a:p>
            <a:r>
              <a:rPr lang="nl-BE" sz="2400" dirty="0">
                <a:latin typeface="Bebas"/>
              </a:rPr>
              <a:t>Tijdig aanvragen</a:t>
            </a:r>
            <a:br>
              <a:rPr lang="nl-BE" sz="2400" dirty="0">
                <a:latin typeface="Bebas"/>
              </a:rPr>
            </a:br>
            <a:r>
              <a:rPr lang="nl-BE" sz="2400" dirty="0">
                <a:latin typeface="Bebas"/>
              </a:rPr>
              <a:t>-&gt; meestal is met terugwerkende kracht niet mogelijk</a:t>
            </a:r>
            <a:br>
              <a:rPr lang="nl-BE" sz="2400" dirty="0">
                <a:latin typeface="Bebas"/>
              </a:rPr>
            </a:br>
            <a:r>
              <a:rPr lang="nl-BE" sz="2400" dirty="0">
                <a:latin typeface="Bebas"/>
              </a:rPr>
              <a:t>-&gt; dossier indienen ten laatste einde van de maand die start voorafgaat: voorbeeld: aanvraag KMO-groeisubsidie indienen op 25 maart -&gt; start strategisch medewerker ten vroegste 1 april</a:t>
            </a:r>
          </a:p>
        </p:txBody>
      </p:sp>
    </p:spTree>
    <p:extLst>
      <p:ext uri="{BB962C8B-B14F-4D97-AF65-F5344CB8AC3E}">
        <p14:creationId xmlns:p14="http://schemas.microsoft.com/office/powerpoint/2010/main" val="17506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BA319C-C205-4410-B59F-13B31B9914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0188" y="771948"/>
            <a:ext cx="8937811" cy="724648"/>
          </a:xfrm>
        </p:spPr>
        <p:txBody>
          <a:bodyPr>
            <a:normAutofit/>
          </a:bodyPr>
          <a:lstStyle/>
          <a:p>
            <a:r>
              <a:rPr lang="nl-NL" sz="4400" dirty="0"/>
              <a:t>Hoe gaat u te werk?</a:t>
            </a:r>
            <a:endParaRPr lang="nl-BE" sz="4400" dirty="0"/>
          </a:p>
        </p:txBody>
      </p:sp>
      <p:sp>
        <p:nvSpPr>
          <p:cNvPr id="8" name="Ondertitel 6">
            <a:extLst>
              <a:ext uri="{FF2B5EF4-FFF2-40B4-BE49-F238E27FC236}">
                <a16:creationId xmlns:a16="http://schemas.microsoft.com/office/drawing/2014/main" id="{43FEFD8D-1C84-4A46-8AA8-1959F43DEA4A}"/>
              </a:ext>
            </a:extLst>
          </p:cNvPr>
          <p:cNvSpPr txBox="1">
            <a:spLocks/>
          </p:cNvSpPr>
          <p:nvPr/>
        </p:nvSpPr>
        <p:spPr>
          <a:xfrm>
            <a:off x="3320249" y="3602037"/>
            <a:ext cx="4793666" cy="1251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Cordia New" panose="020B0304020202020204" pitchFamily="34" charset="-34"/>
                <a:ea typeface="+mn-ea"/>
                <a:cs typeface="Cordia New" panose="020B0304020202020204" pitchFamily="34" charset="-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Cordia New" panose="020B0304020202020204" pitchFamily="34" charset="-34"/>
                <a:ea typeface="+mn-ea"/>
                <a:cs typeface="Cordia New" panose="020B0304020202020204" pitchFamily="34" charset="-3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Cordia New" panose="020B0304020202020204" pitchFamily="34" charset="-34"/>
                <a:ea typeface="+mn-ea"/>
                <a:cs typeface="Cordia New" panose="020B0304020202020204" pitchFamily="34" charset="-3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Cordia New" panose="020B0304020202020204" pitchFamily="34" charset="-34"/>
                <a:ea typeface="+mn-ea"/>
                <a:cs typeface="Cordia New" panose="020B0304020202020204" pitchFamily="34" charset="-3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Cordia New" panose="020B0304020202020204" pitchFamily="34" charset="-34"/>
                <a:ea typeface="+mn-ea"/>
                <a:cs typeface="Cordia New" panose="020B0304020202020204" pitchFamily="34" charset="-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br>
              <a:rPr lang="nl-NL" sz="2400" dirty="0">
                <a:latin typeface="Bebas"/>
              </a:rPr>
            </a:br>
            <a:endParaRPr lang="nl-NL" sz="2400" dirty="0">
              <a:latin typeface="Bebas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nl-NL" sz="2400" dirty="0">
              <a:latin typeface="Bebas"/>
            </a:endParaRPr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77A8CE44-7B80-4239-AAE9-BA618A9B2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55003" y="1604682"/>
            <a:ext cx="7432432" cy="3908612"/>
          </a:xfrm>
        </p:spPr>
        <p:txBody>
          <a:bodyPr>
            <a:noAutofit/>
          </a:bodyPr>
          <a:lstStyle/>
          <a:p>
            <a:endParaRPr lang="nl-NL" sz="2200" dirty="0">
              <a:latin typeface="Bebas"/>
            </a:endParaRPr>
          </a:p>
          <a:p>
            <a:r>
              <a:rPr lang="nl-NL" sz="2200" dirty="0">
                <a:latin typeface="Bebas"/>
              </a:rPr>
              <a:t>Denk eens na over volgende zaken:</a:t>
            </a:r>
          </a:p>
          <a:p>
            <a:endParaRPr lang="nl-NL" sz="2200" dirty="0">
              <a:latin typeface="Bebas"/>
            </a:endParaRPr>
          </a:p>
          <a:p>
            <a:pPr marL="457200" indent="-457200">
              <a:buFontTx/>
              <a:buChar char="-"/>
            </a:pPr>
            <a:r>
              <a:rPr lang="nl-NL" sz="2200" dirty="0">
                <a:latin typeface="Bebas"/>
              </a:rPr>
              <a:t>Groeiplannen? Investeren?</a:t>
            </a:r>
          </a:p>
          <a:p>
            <a:pPr marL="457200" indent="-457200">
              <a:buFontTx/>
              <a:buChar char="-"/>
            </a:pPr>
            <a:r>
              <a:rPr lang="nl-NL" sz="2200" dirty="0">
                <a:latin typeface="Bebas"/>
              </a:rPr>
              <a:t>Nieuw product ontwikkelen?</a:t>
            </a:r>
          </a:p>
          <a:p>
            <a:pPr marL="457200" indent="-457200">
              <a:buFontTx/>
              <a:buChar char="-"/>
            </a:pPr>
            <a:r>
              <a:rPr lang="nl-NL" sz="2200" dirty="0">
                <a:latin typeface="Bebas"/>
              </a:rPr>
              <a:t>Nieuwe markten verkennen?</a:t>
            </a:r>
          </a:p>
          <a:p>
            <a:pPr marL="457200" indent="-457200">
              <a:buFontTx/>
              <a:buChar char="-"/>
            </a:pPr>
            <a:r>
              <a:rPr lang="nl-BE" sz="2200" dirty="0">
                <a:latin typeface="Bebas"/>
              </a:rPr>
              <a:t>Extra tewerkstelling creëren? Toevallig in de ontwrichte zone?</a:t>
            </a:r>
          </a:p>
          <a:p>
            <a:pPr marL="457200" indent="-457200">
              <a:buFontTx/>
              <a:buChar char="-"/>
            </a:pPr>
            <a:r>
              <a:rPr lang="nl-BE" sz="2200" dirty="0">
                <a:latin typeface="Bebas"/>
              </a:rPr>
              <a:t>….</a:t>
            </a:r>
          </a:p>
          <a:p>
            <a:r>
              <a:rPr lang="nl-BE" sz="2200" b="1" dirty="0">
                <a:latin typeface="Bebas"/>
              </a:rPr>
              <a:t>Is het antwoord minstens 1 keer positief? </a:t>
            </a:r>
            <a:r>
              <a:rPr lang="nl-BE" sz="2200" dirty="0">
                <a:latin typeface="Bebas"/>
              </a:rPr>
              <a:t>Geef ze dan door zodat we een subsidiescan kunnen uitvoeren.</a:t>
            </a:r>
          </a:p>
        </p:txBody>
      </p:sp>
    </p:spTree>
    <p:extLst>
      <p:ext uri="{BB962C8B-B14F-4D97-AF65-F5344CB8AC3E}">
        <p14:creationId xmlns:p14="http://schemas.microsoft.com/office/powerpoint/2010/main" val="222959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586FC487-8556-5B41-A8DB-CA097D0FF0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2494" y="391402"/>
            <a:ext cx="9291619" cy="924801"/>
          </a:xfrm>
        </p:spPr>
        <p:txBody>
          <a:bodyPr>
            <a:normAutofit/>
          </a:bodyPr>
          <a:lstStyle/>
          <a:p>
            <a:pPr algn="ctr"/>
            <a:r>
              <a:rPr lang="nl-NL" sz="4000" dirty="0"/>
              <a:t> A-Chief</a:t>
            </a:r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286B7AAE-00A4-6649-9A82-8A417D7A78E0}"/>
              </a:ext>
            </a:extLst>
          </p:cNvPr>
          <p:cNvSpPr txBox="1">
            <a:spLocks/>
          </p:cNvSpPr>
          <p:nvPr/>
        </p:nvSpPr>
        <p:spPr>
          <a:xfrm>
            <a:off x="1746914" y="6002573"/>
            <a:ext cx="9596214" cy="5049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ordia New" panose="020B0304020202020204" pitchFamily="34" charset="-34"/>
                <a:ea typeface="+mn-ea"/>
                <a:cs typeface="Cordia New" panose="020B0304020202020204" pitchFamily="34" charset="-34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Cordia New" panose="020B0304020202020204" pitchFamily="34" charset="-34"/>
                <a:ea typeface="+mn-ea"/>
                <a:cs typeface="Cordia New" panose="020B0304020202020204" pitchFamily="34" charset="-34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Cordia New" panose="020B0304020202020204" pitchFamily="34" charset="-34"/>
                <a:ea typeface="+mn-ea"/>
                <a:cs typeface="Cordia New" panose="020B0304020202020204" pitchFamily="34" charset="-34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ordia New" panose="020B0304020202020204" pitchFamily="34" charset="-34"/>
                <a:ea typeface="+mn-ea"/>
                <a:cs typeface="Cordia New" panose="020B0304020202020204" pitchFamily="34" charset="-34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ordia New" panose="020B0304020202020204" pitchFamily="34" charset="-34"/>
                <a:ea typeface="+mn-ea"/>
                <a:cs typeface="Cordia New" panose="020B0304020202020204" pitchFamily="34" charset="-34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rPr>
              <a:t>A-CHIEF BV </a:t>
            </a:r>
            <a:r>
              <a:rPr lang="nl-BE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rPr>
              <a:t>Brechtsebaan</a:t>
            </a:r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rPr>
              <a:t> 30, 2900 Schoten, BE 0726.441.413</a:t>
            </a:r>
          </a:p>
          <a:p>
            <a:endParaRPr lang="nl-NL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nl-NL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F20CDD82-7A51-4295-9777-FB46BB05FAF7}"/>
              </a:ext>
            </a:extLst>
          </p:cNvPr>
          <p:cNvSpPr txBox="1">
            <a:spLocks/>
          </p:cNvSpPr>
          <p:nvPr/>
        </p:nvSpPr>
        <p:spPr>
          <a:xfrm>
            <a:off x="4605649" y="4057792"/>
            <a:ext cx="2755793" cy="12416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Cordia New" panose="020B0304020202020204" pitchFamily="34" charset="-34"/>
                <a:ea typeface="+mn-ea"/>
                <a:cs typeface="Cordia New" panose="020B0304020202020204" pitchFamily="34" charset="-34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ordia New" panose="020B0304020202020204" pitchFamily="34" charset="-34"/>
                <a:ea typeface="+mn-ea"/>
                <a:cs typeface="Cordia New" panose="020B0304020202020204" pitchFamily="34" charset="-34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ordia New" panose="020B0304020202020204" pitchFamily="34" charset="-34"/>
                <a:ea typeface="+mn-ea"/>
                <a:cs typeface="Cordia New" panose="020B0304020202020204" pitchFamily="34" charset="-34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Cordia New" panose="020B0304020202020204" pitchFamily="34" charset="-34"/>
                <a:ea typeface="+mn-ea"/>
                <a:cs typeface="Cordia New" panose="020B0304020202020204" pitchFamily="34" charset="-34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Cordia New" panose="020B0304020202020204" pitchFamily="34" charset="-34"/>
                <a:ea typeface="+mn-ea"/>
                <a:cs typeface="Cordia New" panose="020B0304020202020204" pitchFamily="34" charset="-34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 b="1" dirty="0">
                <a:latin typeface="Bebas"/>
              </a:rPr>
              <a:t>Geert </a:t>
            </a:r>
            <a:br>
              <a:rPr lang="nl-NL" sz="1800" b="1" dirty="0">
                <a:latin typeface="Bebas"/>
              </a:rPr>
            </a:br>
            <a:r>
              <a:rPr lang="nl-NL" sz="1800" b="1" dirty="0">
                <a:latin typeface="Bebas"/>
              </a:rPr>
              <a:t>Spapen</a:t>
            </a:r>
          </a:p>
          <a:p>
            <a:pPr fontAlgn="base"/>
            <a:r>
              <a:rPr lang="nl-BE" sz="1800" dirty="0">
                <a:latin typeface="Bebas"/>
              </a:rPr>
              <a:t>+32 487 75 53 05</a:t>
            </a:r>
            <a:br>
              <a:rPr lang="nl-BE" sz="1800" dirty="0">
                <a:latin typeface="Bebas"/>
              </a:rPr>
            </a:br>
            <a:r>
              <a:rPr lang="nl-BE" sz="1800" dirty="0">
                <a:latin typeface="Bebas"/>
              </a:rPr>
              <a:t>geert@a-chief.be</a:t>
            </a:r>
          </a:p>
          <a:p>
            <a:endParaRPr lang="nl-NL" sz="2000" dirty="0"/>
          </a:p>
          <a:p>
            <a:endParaRPr lang="nl-NL" dirty="0"/>
          </a:p>
        </p:txBody>
      </p:sp>
      <p:sp>
        <p:nvSpPr>
          <p:cNvPr id="12" name="Tijdelijke aanduiding voor tekst 6">
            <a:extLst>
              <a:ext uri="{FF2B5EF4-FFF2-40B4-BE49-F238E27FC236}">
                <a16:creationId xmlns:a16="http://schemas.microsoft.com/office/drawing/2014/main" id="{5BD92D68-0B7A-4F1C-9003-09A729217F67}"/>
              </a:ext>
            </a:extLst>
          </p:cNvPr>
          <p:cNvSpPr txBox="1">
            <a:spLocks/>
          </p:cNvSpPr>
          <p:nvPr/>
        </p:nvSpPr>
        <p:spPr>
          <a:xfrm>
            <a:off x="4577503" y="1546590"/>
            <a:ext cx="1967518" cy="211279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Cordia New" panose="020B0304020202020204" pitchFamily="34" charset="-34"/>
                <a:ea typeface="+mn-ea"/>
                <a:cs typeface="Cordia New" panose="020B0304020202020204" pitchFamily="34" charset="-34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ordia New" panose="020B0304020202020204" pitchFamily="34" charset="-34"/>
                <a:ea typeface="+mn-ea"/>
                <a:cs typeface="Cordia New" panose="020B0304020202020204" pitchFamily="34" charset="-34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ordia New" panose="020B0304020202020204" pitchFamily="34" charset="-34"/>
                <a:ea typeface="+mn-ea"/>
                <a:cs typeface="Cordia New" panose="020B0304020202020204" pitchFamily="34" charset="-34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Cordia New" panose="020B0304020202020204" pitchFamily="34" charset="-34"/>
                <a:ea typeface="+mn-ea"/>
                <a:cs typeface="Cordia New" panose="020B0304020202020204" pitchFamily="34" charset="-34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Cordia New" panose="020B0304020202020204" pitchFamily="34" charset="-34"/>
                <a:ea typeface="+mn-ea"/>
                <a:cs typeface="Cordia New" panose="020B0304020202020204" pitchFamily="34" charset="-34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502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ndertitel 6">
            <a:extLst>
              <a:ext uri="{FF2B5EF4-FFF2-40B4-BE49-F238E27FC236}">
                <a16:creationId xmlns:a16="http://schemas.microsoft.com/office/drawing/2014/main" id="{2CD5DFF2-D327-A940-A807-1F2ACB1FC4E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442796" y="4599773"/>
            <a:ext cx="4484688" cy="12731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br>
              <a:rPr lang="nl-NL" sz="2400" dirty="0">
                <a:latin typeface="Bebas"/>
              </a:rPr>
            </a:br>
            <a:r>
              <a:rPr lang="nl-NL" sz="2400" dirty="0">
                <a:latin typeface="Bebas"/>
              </a:rPr>
              <a:t>Wij kijken alvast uit naar een fijne en vruchtbare samenwerking!</a:t>
            </a:r>
          </a:p>
          <a:p>
            <a:pPr marL="0" indent="0">
              <a:buNone/>
            </a:pPr>
            <a:endParaRPr lang="nl-NL" sz="2400" dirty="0">
              <a:solidFill>
                <a:schemeClr val="tx1">
                  <a:lumMod val="75000"/>
                  <a:lumOff val="25000"/>
                </a:schemeClr>
              </a:solidFill>
              <a:latin typeface="Bebas"/>
            </a:endParaRPr>
          </a:p>
          <a:p>
            <a:pPr marL="0" indent="0">
              <a:buNone/>
            </a:pPr>
            <a:endParaRPr lang="nl-NL" sz="2400" dirty="0">
              <a:solidFill>
                <a:schemeClr val="tx1">
                  <a:lumMod val="75000"/>
                  <a:lumOff val="25000"/>
                </a:schemeClr>
              </a:solidFill>
              <a:latin typeface="Beba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BCCBF7D-ED1E-B844-B33A-B36E6037B8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1975" y="409972"/>
            <a:ext cx="2092345" cy="1978631"/>
          </a:xfrm>
          <a:prstGeom prst="rect">
            <a:avLst/>
          </a:prstGeom>
        </p:spPr>
      </p:pic>
      <p:sp>
        <p:nvSpPr>
          <p:cNvPr id="8" name="Ondertitel 6">
            <a:extLst>
              <a:ext uri="{FF2B5EF4-FFF2-40B4-BE49-F238E27FC236}">
                <a16:creationId xmlns:a16="http://schemas.microsoft.com/office/drawing/2014/main" id="{43FEFD8D-1C84-4A46-8AA8-1959F43DEA4A}"/>
              </a:ext>
            </a:extLst>
          </p:cNvPr>
          <p:cNvSpPr txBox="1">
            <a:spLocks/>
          </p:cNvSpPr>
          <p:nvPr/>
        </p:nvSpPr>
        <p:spPr>
          <a:xfrm>
            <a:off x="3442796" y="2630410"/>
            <a:ext cx="4484688" cy="1273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Cordia New" panose="020B0304020202020204" pitchFamily="34" charset="-34"/>
                <a:ea typeface="+mn-ea"/>
                <a:cs typeface="Cordia New" panose="020B0304020202020204" pitchFamily="34" charset="-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Cordia New" panose="020B0304020202020204" pitchFamily="34" charset="-34"/>
                <a:ea typeface="+mn-ea"/>
                <a:cs typeface="Cordia New" panose="020B0304020202020204" pitchFamily="34" charset="-3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Cordia New" panose="020B0304020202020204" pitchFamily="34" charset="-34"/>
                <a:ea typeface="+mn-ea"/>
                <a:cs typeface="Cordia New" panose="020B0304020202020204" pitchFamily="34" charset="-3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Cordia New" panose="020B0304020202020204" pitchFamily="34" charset="-34"/>
                <a:ea typeface="+mn-ea"/>
                <a:cs typeface="Cordia New" panose="020B0304020202020204" pitchFamily="34" charset="-3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Cordia New" panose="020B0304020202020204" pitchFamily="34" charset="-34"/>
                <a:ea typeface="+mn-ea"/>
                <a:cs typeface="Cordia New" panose="020B0304020202020204" pitchFamily="34" charset="-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br>
              <a:rPr lang="nl-NL" sz="2400" dirty="0">
                <a:latin typeface="Bebas"/>
              </a:rPr>
            </a:br>
            <a:r>
              <a:rPr lang="nl-NL" sz="2400" dirty="0">
                <a:latin typeface="Bebas"/>
              </a:rPr>
              <a:t>Zijn er nog vragen?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2400" dirty="0">
              <a:latin typeface="Beba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2400" dirty="0">
              <a:latin typeface="Bebas"/>
            </a:endParaRPr>
          </a:p>
        </p:txBody>
      </p:sp>
    </p:spTree>
    <p:extLst>
      <p:ext uri="{BB962C8B-B14F-4D97-AF65-F5344CB8AC3E}">
        <p14:creationId xmlns:p14="http://schemas.microsoft.com/office/powerpoint/2010/main" val="351695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D3C6BC24-CB89-8D44-8036-1834CC9B15A3}"/>
              </a:ext>
            </a:extLst>
          </p:cNvPr>
          <p:cNvSpPr txBox="1"/>
          <p:nvPr/>
        </p:nvSpPr>
        <p:spPr>
          <a:xfrm>
            <a:off x="405353" y="2474893"/>
            <a:ext cx="68815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  <a:cs typeface="Cordia New" panose="020B0304020202020204" pitchFamily="34" charset="-34"/>
              </a:rPr>
              <a:t>Opportuniteiten zien </a:t>
            </a:r>
            <a:r>
              <a:rPr lang="nl-BE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  <a:cs typeface="Cordia New" panose="020B0304020202020204" pitchFamily="34" charset="-34"/>
              </a:rPr>
              <a:t>en </a:t>
            </a:r>
            <a:r>
              <a:rPr lang="nl-BE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  <a:cs typeface="Cordia New" panose="020B0304020202020204" pitchFamily="34" charset="-34"/>
              </a:rPr>
              <a:t>kansen herkennen</a:t>
            </a:r>
          </a:p>
          <a:p>
            <a:endParaRPr lang="nl-BE" sz="2800" dirty="0">
              <a:solidFill>
                <a:schemeClr val="tx1">
                  <a:lumMod val="75000"/>
                  <a:lumOff val="25000"/>
                </a:schemeClr>
              </a:solidFill>
              <a:latin typeface="Bebas"/>
              <a:cs typeface="Cordia New" panose="020B0304020202020204" pitchFamily="34" charset="-34"/>
            </a:endParaRPr>
          </a:p>
          <a:p>
            <a:r>
              <a:rPr lang="nl-BE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  <a:cs typeface="Cordia New" panose="020B0304020202020204" pitchFamily="34" charset="-34"/>
              </a:rPr>
              <a:t>zijn typische eigenschappen van een ondernemer!</a:t>
            </a:r>
            <a:endParaRPr lang="nl-NL" sz="2800" dirty="0">
              <a:solidFill>
                <a:schemeClr val="tx1">
                  <a:lumMod val="75000"/>
                  <a:lumOff val="25000"/>
                </a:schemeClr>
              </a:solidFill>
              <a:latin typeface="Bebas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69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103AAE-1F05-40E9-9060-522BC8163F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56"/>
            <a:ext cx="8711953" cy="577048"/>
          </a:xfrm>
        </p:spPr>
        <p:txBody>
          <a:bodyPr>
            <a:noAutofit/>
          </a:bodyPr>
          <a:lstStyle/>
          <a:p>
            <a:pPr algn="l"/>
            <a:r>
              <a:rPr lang="nl-BE" sz="2400" b="1" dirty="0"/>
              <a:t>Maar toch zijn subsidies vaak een gemiste kans voor ondernemers!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ED261CF2-2753-BA47-8006-F7D027D97B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9282" y="1652576"/>
            <a:ext cx="9144000" cy="3847554"/>
          </a:xfrm>
        </p:spPr>
        <p:txBody>
          <a:bodyPr>
            <a:normAutofit/>
          </a:bodyPr>
          <a:lstStyle/>
          <a:p>
            <a:pPr algn="l"/>
            <a:r>
              <a:rPr lang="nl-BE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rPr>
              <a:t>Omdat</a:t>
            </a:r>
          </a:p>
          <a:p>
            <a:pPr marL="457200" indent="-457200" algn="l">
              <a:buFont typeface="+mj-lt"/>
              <a:buAutoNum type="arabicPeriod"/>
            </a:pPr>
            <a:r>
              <a:rPr lang="nl-BE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rPr>
              <a:t>ze constant bezig zijn met hun passie en dus geen tijd hebben;</a:t>
            </a:r>
          </a:p>
          <a:p>
            <a:pPr marL="457200" indent="-457200" algn="l">
              <a:buFont typeface="+mj-lt"/>
              <a:buAutoNum type="arabicPeriod"/>
            </a:pPr>
            <a:r>
              <a:rPr lang="nl-BE" dirty="0">
                <a:latin typeface="Bebas"/>
              </a:rPr>
              <a:t>ze geen zin hebben in logge procedures van de overheid;</a:t>
            </a:r>
          </a:p>
          <a:p>
            <a:pPr marL="457200" indent="-457200" algn="l">
              <a:buFont typeface="+mj-lt"/>
              <a:buAutoNum type="arabicPeriod"/>
            </a:pPr>
            <a:r>
              <a:rPr lang="nl-BE" dirty="0">
                <a:latin typeface="Bebas"/>
              </a:rPr>
              <a:t>het complex materie is die altijd verandert;</a:t>
            </a:r>
          </a:p>
          <a:p>
            <a:pPr marL="457200" indent="-457200" algn="l">
              <a:buFont typeface="+mj-lt"/>
              <a:buAutoNum type="arabicPeriod"/>
            </a:pPr>
            <a:r>
              <a:rPr lang="nl-BE" dirty="0">
                <a:latin typeface="Bebas"/>
              </a:rPr>
              <a:t>ze denken dat er waarschijnlijk toch niets te rapen valt.</a:t>
            </a:r>
            <a:endParaRPr lang="nl-NL" dirty="0">
              <a:solidFill>
                <a:schemeClr val="tx1">
                  <a:lumMod val="75000"/>
                  <a:lumOff val="25000"/>
                </a:schemeClr>
              </a:solidFill>
              <a:latin typeface="Bebas"/>
            </a:endParaRPr>
          </a:p>
          <a:p>
            <a:pPr marL="0" indent="0" algn="l">
              <a:buNone/>
            </a:pPr>
            <a:endParaRPr lang="nl-NL" dirty="0">
              <a:solidFill>
                <a:schemeClr val="tx1">
                  <a:lumMod val="75000"/>
                  <a:lumOff val="25000"/>
                </a:schemeClr>
              </a:solidFill>
              <a:latin typeface="Bebas"/>
            </a:endParaRPr>
          </a:p>
          <a:p>
            <a:pPr marL="0" indent="0" algn="l">
              <a:buNone/>
            </a:pPr>
            <a:endParaRPr lang="nl-N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7" name="Afbeelding 16" descr="Afbeelding met tekening, teken, bord&#10;&#10;Automatisch gegenereerde beschrijving">
            <a:extLst>
              <a:ext uri="{FF2B5EF4-FFF2-40B4-BE49-F238E27FC236}">
                <a16:creationId xmlns:a16="http://schemas.microsoft.com/office/drawing/2014/main" id="{DA771B85-7382-43D7-9436-B1CBE9AAC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16" y="5723403"/>
            <a:ext cx="3158005" cy="90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3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6C519B0C-CE9E-5740-B7C8-36298671BECC}"/>
              </a:ext>
            </a:extLst>
          </p:cNvPr>
          <p:cNvCxnSpPr>
            <a:cxnSpLocks/>
          </p:cNvCxnSpPr>
          <p:nvPr/>
        </p:nvCxnSpPr>
        <p:spPr>
          <a:xfrm>
            <a:off x="5477839" y="1456733"/>
            <a:ext cx="0" cy="3475775"/>
          </a:xfrm>
          <a:prstGeom prst="line">
            <a:avLst/>
          </a:prstGeom>
          <a:ln w="12700">
            <a:solidFill>
              <a:srgbClr val="61C2B6">
                <a:alpha val="56000"/>
              </a:srgb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E6BE89C8-B832-2941-965E-0B25AC6FA87D}"/>
              </a:ext>
            </a:extLst>
          </p:cNvPr>
          <p:cNvCxnSpPr>
            <a:cxnSpLocks/>
          </p:cNvCxnSpPr>
          <p:nvPr/>
        </p:nvCxnSpPr>
        <p:spPr>
          <a:xfrm rot="5400000">
            <a:off x="5453128" y="1536281"/>
            <a:ext cx="0" cy="3475775"/>
          </a:xfrm>
          <a:prstGeom prst="line">
            <a:avLst/>
          </a:prstGeom>
          <a:ln w="12700">
            <a:solidFill>
              <a:srgbClr val="61C2B6">
                <a:alpha val="56000"/>
              </a:srgb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1520EFBF-9CA1-9F4F-B189-907128250B0B}"/>
              </a:ext>
            </a:extLst>
          </p:cNvPr>
          <p:cNvCxnSpPr>
            <a:cxnSpLocks/>
          </p:cNvCxnSpPr>
          <p:nvPr/>
        </p:nvCxnSpPr>
        <p:spPr>
          <a:xfrm rot="2700000">
            <a:off x="5457579" y="1448557"/>
            <a:ext cx="0" cy="3475775"/>
          </a:xfrm>
          <a:prstGeom prst="line">
            <a:avLst/>
          </a:prstGeom>
          <a:ln w="12700">
            <a:solidFill>
              <a:srgbClr val="61C2B6">
                <a:alpha val="56000"/>
              </a:srgbClr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10DDC90B-16D3-7C41-BE96-609083E49B50}"/>
              </a:ext>
            </a:extLst>
          </p:cNvPr>
          <p:cNvCxnSpPr>
            <a:cxnSpLocks/>
          </p:cNvCxnSpPr>
          <p:nvPr/>
        </p:nvCxnSpPr>
        <p:spPr>
          <a:xfrm rot="18900000">
            <a:off x="5441685" y="1325583"/>
            <a:ext cx="0" cy="3475775"/>
          </a:xfrm>
          <a:prstGeom prst="line">
            <a:avLst/>
          </a:prstGeom>
          <a:ln w="12700">
            <a:solidFill>
              <a:srgbClr val="61C2B6">
                <a:alpha val="56000"/>
              </a:srgbClr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vak 12">
            <a:extLst>
              <a:ext uri="{FF2B5EF4-FFF2-40B4-BE49-F238E27FC236}">
                <a16:creationId xmlns:a16="http://schemas.microsoft.com/office/drawing/2014/main" id="{A165565A-C4B2-804A-8AFB-528B4C4B8AED}"/>
              </a:ext>
            </a:extLst>
          </p:cNvPr>
          <p:cNvSpPr txBox="1"/>
          <p:nvPr/>
        </p:nvSpPr>
        <p:spPr>
          <a:xfrm>
            <a:off x="4561091" y="437674"/>
            <a:ext cx="1761188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  <a:cs typeface="Cordia New" panose="020B0304020202020204" pitchFamily="34" charset="-34"/>
              </a:rPr>
              <a:t>gratis</a:t>
            </a:r>
          </a:p>
          <a:p>
            <a:pPr algn="ctr"/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  <a:cs typeface="Cordia New" panose="020B0304020202020204" pitchFamily="34" charset="-34"/>
              </a:rPr>
              <a:t>subsidiescan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686A4D3F-5521-D644-B562-3B31E4A7DC5F}"/>
              </a:ext>
            </a:extLst>
          </p:cNvPr>
          <p:cNvSpPr txBox="1"/>
          <p:nvPr/>
        </p:nvSpPr>
        <p:spPr>
          <a:xfrm>
            <a:off x="7469270" y="2858670"/>
            <a:ext cx="2954142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  <a:cs typeface="Cordia New" panose="020B0304020202020204" pitchFamily="34" charset="-34"/>
              </a:rPr>
              <a:t>helpen bij vormgeving</a:t>
            </a:r>
          </a:p>
          <a:p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  <a:cs typeface="Cordia New" panose="020B0304020202020204" pitchFamily="34" charset="-34"/>
              </a:rPr>
              <a:t>van project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2887E841-DBEA-4A44-B4CF-6BBFEFE789B8}"/>
              </a:ext>
            </a:extLst>
          </p:cNvPr>
          <p:cNvSpPr txBox="1"/>
          <p:nvPr/>
        </p:nvSpPr>
        <p:spPr>
          <a:xfrm>
            <a:off x="6910226" y="4482193"/>
            <a:ext cx="2146421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  <a:cs typeface="Cordia New" panose="020B0304020202020204" pitchFamily="34" charset="-34"/>
              </a:rPr>
              <a:t>begeleiding bij </a:t>
            </a:r>
          </a:p>
          <a:p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  <a:cs typeface="Cordia New" panose="020B0304020202020204" pitchFamily="34" charset="-34"/>
              </a:rPr>
              <a:t>aanvraagproces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7E873A50-9BD1-554B-B101-4AE2096FD605}"/>
              </a:ext>
            </a:extLst>
          </p:cNvPr>
          <p:cNvSpPr txBox="1"/>
          <p:nvPr/>
        </p:nvSpPr>
        <p:spPr>
          <a:xfrm>
            <a:off x="4827660" y="5128721"/>
            <a:ext cx="2501582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  <a:cs typeface="Cordia New" panose="020B0304020202020204" pitchFamily="34" charset="-34"/>
              </a:rPr>
              <a:t>schrijven van</a:t>
            </a:r>
          </a:p>
          <a:p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  <a:cs typeface="Cordia New" panose="020B0304020202020204" pitchFamily="34" charset="-34"/>
              </a:rPr>
              <a:t>subsidieaanvragen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3AC1F37E-5F84-DD4C-B53B-191791D2DAD9}"/>
              </a:ext>
            </a:extLst>
          </p:cNvPr>
          <p:cNvSpPr txBox="1"/>
          <p:nvPr/>
        </p:nvSpPr>
        <p:spPr>
          <a:xfrm>
            <a:off x="1751113" y="967715"/>
            <a:ext cx="1943673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  <a:cs typeface="Cordia New" panose="020B0304020202020204" pitchFamily="34" charset="-34"/>
              </a:rPr>
              <a:t>nationaal en </a:t>
            </a:r>
          </a:p>
          <a:p>
            <a:pPr algn="r"/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  <a:cs typeface="Cordia New" panose="020B0304020202020204" pitchFamily="34" charset="-34"/>
              </a:rPr>
              <a:t>internationaal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0CBCF97E-1E8D-2D4D-97E0-B27E16ABF302}"/>
              </a:ext>
            </a:extLst>
          </p:cNvPr>
          <p:cNvSpPr txBox="1"/>
          <p:nvPr/>
        </p:nvSpPr>
        <p:spPr>
          <a:xfrm>
            <a:off x="7056099" y="1041234"/>
            <a:ext cx="1997791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  <a:cs typeface="Cordia New" panose="020B0304020202020204" pitchFamily="34" charset="-34"/>
              </a:rPr>
              <a:t>subsidieadvies</a:t>
            </a:r>
          </a:p>
          <a:p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  <a:cs typeface="Cordia New" panose="020B0304020202020204" pitchFamily="34" charset="-34"/>
              </a:rPr>
              <a:t>op maat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20081054-E7C2-BA4E-8AE6-B6F53FA5F430}"/>
              </a:ext>
            </a:extLst>
          </p:cNvPr>
          <p:cNvSpPr txBox="1"/>
          <p:nvPr/>
        </p:nvSpPr>
        <p:spPr>
          <a:xfrm>
            <a:off x="1506786" y="2843525"/>
            <a:ext cx="1763623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  <a:cs typeface="Cordia New" panose="020B0304020202020204" pitchFamily="34" charset="-34"/>
              </a:rPr>
              <a:t>regelmatige</a:t>
            </a:r>
          </a:p>
          <a:p>
            <a:pPr algn="r"/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  <a:cs typeface="Cordia New" panose="020B0304020202020204" pitchFamily="34" charset="-34"/>
              </a:rPr>
              <a:t>rapportering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481F35BF-F106-0744-9E65-3C31EF770FE5}"/>
              </a:ext>
            </a:extLst>
          </p:cNvPr>
          <p:cNvSpPr txBox="1"/>
          <p:nvPr/>
        </p:nvSpPr>
        <p:spPr>
          <a:xfrm>
            <a:off x="2662318" y="4521904"/>
            <a:ext cx="1465914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  <a:cs typeface="Cordia New" panose="020B0304020202020204" pitchFamily="34" charset="-34"/>
              </a:rPr>
              <a:t>opvolging </a:t>
            </a:r>
          </a:p>
          <a:p>
            <a:pPr algn="ctr"/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  <a:cs typeface="Cordia New" panose="020B0304020202020204" pitchFamily="34" charset="-34"/>
              </a:rPr>
              <a:t>dossier</a:t>
            </a:r>
          </a:p>
        </p:txBody>
      </p:sp>
      <p:sp>
        <p:nvSpPr>
          <p:cNvPr id="25" name="Ovaal 24">
            <a:extLst>
              <a:ext uri="{FF2B5EF4-FFF2-40B4-BE49-F238E27FC236}">
                <a16:creationId xmlns:a16="http://schemas.microsoft.com/office/drawing/2014/main" id="{5D72FC74-CB34-C842-ACD3-427AB6B52619}"/>
              </a:ext>
            </a:extLst>
          </p:cNvPr>
          <p:cNvSpPr/>
          <p:nvPr/>
        </p:nvSpPr>
        <p:spPr>
          <a:xfrm>
            <a:off x="4377246" y="2139384"/>
            <a:ext cx="2275932" cy="2275932"/>
          </a:xfrm>
          <a:prstGeom prst="ellipse">
            <a:avLst/>
          </a:prstGeom>
          <a:solidFill>
            <a:srgbClr val="61C2B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>
                <a:solidFill>
                  <a:schemeClr val="bg1"/>
                </a:solidFill>
                <a:latin typeface="Bebas" pitchFamily="2" charset="0"/>
                <a:cs typeface="Cordia New" panose="020B0304020202020204" pitchFamily="34" charset="-34"/>
              </a:rPr>
              <a:t>WAT</a:t>
            </a:r>
          </a:p>
          <a:p>
            <a:pPr algn="ctr"/>
            <a:r>
              <a:rPr lang="nl-NL" sz="2800" b="1" dirty="0">
                <a:solidFill>
                  <a:schemeClr val="bg1"/>
                </a:solidFill>
                <a:latin typeface="Bebas" pitchFamily="2" charset="0"/>
                <a:cs typeface="Cordia New" panose="020B0304020202020204" pitchFamily="34" charset="-34"/>
              </a:rPr>
              <a:t>DOET</a:t>
            </a:r>
          </a:p>
          <a:p>
            <a:pPr algn="ctr"/>
            <a:r>
              <a:rPr lang="nl-NL" sz="2800" b="1" dirty="0">
                <a:solidFill>
                  <a:schemeClr val="bg1"/>
                </a:solidFill>
                <a:latin typeface="Bebas" pitchFamily="2" charset="0"/>
                <a:cs typeface="Cordia New" panose="020B0304020202020204" pitchFamily="34" charset="-34"/>
              </a:rPr>
              <a:t>A-CHIEF?</a:t>
            </a:r>
          </a:p>
        </p:txBody>
      </p:sp>
      <p:sp>
        <p:nvSpPr>
          <p:cNvPr id="18" name="Ovaal 17">
            <a:extLst>
              <a:ext uri="{FF2B5EF4-FFF2-40B4-BE49-F238E27FC236}">
                <a16:creationId xmlns:a16="http://schemas.microsoft.com/office/drawing/2014/main" id="{1993856E-3F6F-9244-A83F-6A170DD1F098}"/>
              </a:ext>
            </a:extLst>
          </p:cNvPr>
          <p:cNvSpPr/>
          <p:nvPr/>
        </p:nvSpPr>
        <p:spPr>
          <a:xfrm>
            <a:off x="6491751" y="2291780"/>
            <a:ext cx="2275932" cy="2275932"/>
          </a:xfrm>
          <a:prstGeom prst="ellipse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800" b="1" dirty="0">
              <a:solidFill>
                <a:schemeClr val="bg1"/>
              </a:solidFill>
              <a:latin typeface="Bebas" pitchFamily="2" charset="0"/>
              <a:cs typeface="Cordia New" panose="020B0304020202020204" pitchFamily="34" charset="-34"/>
            </a:endParaRPr>
          </a:p>
        </p:txBody>
      </p:sp>
      <p:pic>
        <p:nvPicPr>
          <p:cNvPr id="23" name="Afbeelding 22" descr="Afbeelding met tekening, teken, bord&#10;&#10;Automatisch gegenereerde beschrijving">
            <a:extLst>
              <a:ext uri="{FF2B5EF4-FFF2-40B4-BE49-F238E27FC236}">
                <a16:creationId xmlns:a16="http://schemas.microsoft.com/office/drawing/2014/main" id="{37787D2D-5D49-4238-95B1-AE7C22795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16" y="5996353"/>
            <a:ext cx="2205629" cy="63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7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9" grpId="0"/>
      <p:bldP spid="20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A25A01-3EC1-B248-ACF8-125989AD89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524" y="555816"/>
            <a:ext cx="5819476" cy="1295800"/>
          </a:xfrm>
        </p:spPr>
        <p:txBody>
          <a:bodyPr>
            <a:normAutofit/>
          </a:bodyPr>
          <a:lstStyle/>
          <a:p>
            <a:r>
              <a:rPr lang="nl-NL" sz="3200" b="1" dirty="0"/>
              <a:t>Wat komt in aanmerking voor een subsidie?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B7AB3F8-B25F-A746-B7BA-4D448AB91B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1064" y="2394408"/>
            <a:ext cx="6469930" cy="3091992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buClr>
                <a:srgbClr val="61C2B6"/>
              </a:buClr>
              <a:buFont typeface="Systeemlettertype"/>
              <a:buChar char="‣"/>
            </a:pPr>
            <a:r>
              <a:rPr lang="nl-NL" sz="2600" dirty="0">
                <a:latin typeface="Bebas"/>
              </a:rPr>
              <a:t>Groeien</a:t>
            </a:r>
          </a:p>
          <a:p>
            <a:pPr marL="342900" indent="-342900">
              <a:buClr>
                <a:srgbClr val="61C2B6"/>
              </a:buClr>
              <a:buFont typeface="Systeemlettertype"/>
              <a:buChar char="‣"/>
            </a:pPr>
            <a:r>
              <a:rPr lang="nl-NL" sz="2600" dirty="0">
                <a:latin typeface="Bebas"/>
              </a:rPr>
              <a:t>Investeringen</a:t>
            </a:r>
          </a:p>
          <a:p>
            <a:pPr marL="342900" indent="-342900">
              <a:buClr>
                <a:srgbClr val="61C2B6"/>
              </a:buClr>
              <a:buFont typeface="Systeemlettertype"/>
              <a:buChar char="‣"/>
            </a:pPr>
            <a:r>
              <a:rPr lang="nl-NL" sz="2600" dirty="0">
                <a:latin typeface="Bebas"/>
              </a:rPr>
              <a:t>Rekruteren</a:t>
            </a:r>
          </a:p>
          <a:p>
            <a:pPr marL="342900" indent="-342900">
              <a:buClr>
                <a:srgbClr val="61C2B6"/>
              </a:buClr>
              <a:buFont typeface="Systeemlettertype"/>
              <a:buChar char="‣"/>
            </a:pPr>
            <a:r>
              <a:rPr lang="nl-NL" sz="2600" dirty="0">
                <a:latin typeface="Bebas"/>
              </a:rPr>
              <a:t>Internationaliseren</a:t>
            </a:r>
          </a:p>
          <a:p>
            <a:pPr marL="342900" indent="-342900">
              <a:buClr>
                <a:srgbClr val="61C2B6"/>
              </a:buClr>
              <a:buFont typeface="Systeemlettertype"/>
              <a:buChar char="‣"/>
            </a:pPr>
            <a:r>
              <a:rPr lang="nl-NL" sz="2600" dirty="0">
                <a:latin typeface="Bebas"/>
              </a:rPr>
              <a:t>Innoveren</a:t>
            </a:r>
          </a:p>
          <a:p>
            <a:pPr marL="342900" indent="-342900">
              <a:buClr>
                <a:srgbClr val="61C2B6"/>
              </a:buClr>
              <a:buFont typeface="Systeemlettertype"/>
              <a:buChar char="‣"/>
            </a:pPr>
            <a:r>
              <a:rPr lang="nl-NL" sz="2600" dirty="0">
                <a:latin typeface="Bebas"/>
              </a:rPr>
              <a:t>Upscalen in nieuwe markten of diensten</a:t>
            </a:r>
          </a:p>
          <a:p>
            <a:pPr marL="342900" indent="-342900">
              <a:buClr>
                <a:srgbClr val="61C2B6"/>
              </a:buClr>
              <a:buFont typeface="Systeemlettertype"/>
              <a:buChar char="‣"/>
            </a:pPr>
            <a:r>
              <a:rPr lang="nl-NL" sz="2600" dirty="0">
                <a:latin typeface="Bebas"/>
              </a:rPr>
              <a:t>Duurzaamheid</a:t>
            </a:r>
          </a:p>
          <a:p>
            <a:pPr marL="342900" indent="-342900">
              <a:buClr>
                <a:srgbClr val="61C2B6"/>
              </a:buClr>
              <a:buFont typeface="Systeemlettertype"/>
              <a:buChar char="‣"/>
            </a:pPr>
            <a:r>
              <a:rPr lang="nl-NL" sz="2600" dirty="0">
                <a:latin typeface="Bebas"/>
              </a:rPr>
              <a:t>Digitalisering</a:t>
            </a:r>
          </a:p>
          <a:p>
            <a:pPr marL="342900" indent="-342900">
              <a:buClr>
                <a:srgbClr val="61C2B6"/>
              </a:buClr>
              <a:buFont typeface="Systeemlettertype"/>
              <a:buChar char="‣"/>
            </a:pPr>
            <a:endParaRPr lang="nl-NL" dirty="0"/>
          </a:p>
          <a:p>
            <a:pPr marL="342900" indent="-342900">
              <a:buClr>
                <a:srgbClr val="61C2B6"/>
              </a:buClr>
              <a:buFont typeface="Systeemlettertype"/>
              <a:buChar char="‣"/>
            </a:pP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1400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15C99C-9390-F24D-864C-AD8E3600428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0" y="365125"/>
            <a:ext cx="6096000" cy="1325563"/>
          </a:xfrm>
        </p:spPr>
        <p:txBody>
          <a:bodyPr/>
          <a:lstStyle/>
          <a:p>
            <a:r>
              <a:rPr lang="nl-NL" dirty="0"/>
              <a:t>KMO-Groeisubsidie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894CC506-03E1-D748-9EA0-82D78ABEEB8E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096000" y="1690687"/>
            <a:ext cx="6096000" cy="4376625"/>
          </a:xfrm>
        </p:spPr>
        <p:txBody>
          <a:bodyPr>
            <a:normAutofit/>
          </a:bodyPr>
          <a:lstStyle/>
          <a:p>
            <a:pPr marL="0" indent="0" algn="just" fontAlgn="base">
              <a:buNone/>
            </a:pPr>
            <a:r>
              <a:rPr lang="nl-BE" sz="2600" dirty="0">
                <a:latin typeface="Bebas"/>
              </a:rPr>
              <a:t>Is een </a:t>
            </a:r>
            <a:r>
              <a:rPr lang="nl-BE" sz="2600" b="1" dirty="0">
                <a:solidFill>
                  <a:srgbClr val="61C2B6"/>
                </a:solidFill>
                <a:latin typeface="Bebas"/>
              </a:rPr>
              <a:t>steuninstrument</a:t>
            </a:r>
            <a:r>
              <a:rPr lang="nl-BE" sz="2600" dirty="0">
                <a:latin typeface="Bebas"/>
              </a:rPr>
              <a:t> waarmee </a:t>
            </a:r>
            <a:r>
              <a:rPr lang="nl-BE" sz="2600" dirty="0" err="1">
                <a:latin typeface="Bebas"/>
              </a:rPr>
              <a:t>KMO’s</a:t>
            </a:r>
            <a:r>
              <a:rPr lang="nl-BE" sz="2600" dirty="0">
                <a:latin typeface="Bebas"/>
              </a:rPr>
              <a:t> met groeiambitie worden ondersteund tijdens groeitrajecten door o.a.</a:t>
            </a:r>
          </a:p>
          <a:p>
            <a:pPr marL="0" indent="0">
              <a:buNone/>
            </a:pPr>
            <a:endParaRPr lang="nl-BE" sz="2600" dirty="0">
              <a:latin typeface="Bebas"/>
            </a:endParaRPr>
          </a:p>
          <a:p>
            <a:pPr>
              <a:buClr>
                <a:srgbClr val="62BFB3"/>
              </a:buClr>
              <a:buFont typeface="Systeemlettertype"/>
              <a:buChar char="‣"/>
            </a:pPr>
            <a:r>
              <a:rPr lang="nl-BE" sz="2600" b="1" dirty="0">
                <a:solidFill>
                  <a:srgbClr val="61C2B6"/>
                </a:solidFill>
                <a:latin typeface="Bebas"/>
              </a:rPr>
              <a:t>Internationalisering &amp; digitalisering</a:t>
            </a:r>
          </a:p>
          <a:p>
            <a:pPr>
              <a:buClr>
                <a:srgbClr val="62BFB3"/>
              </a:buClr>
              <a:buFont typeface="Systeemlettertype"/>
              <a:buChar char="‣"/>
            </a:pPr>
            <a:r>
              <a:rPr lang="nl-NL" sz="2600" b="1" dirty="0">
                <a:solidFill>
                  <a:srgbClr val="61C2B6"/>
                </a:solidFill>
                <a:latin typeface="Bebas"/>
              </a:rPr>
              <a:t>Duurzaam en circulair ondernemen </a:t>
            </a:r>
          </a:p>
          <a:p>
            <a:pPr>
              <a:buClr>
                <a:srgbClr val="62BFB3"/>
              </a:buClr>
              <a:buFont typeface="Systeemlettertype"/>
              <a:buChar char="‣"/>
            </a:pPr>
            <a:r>
              <a:rPr lang="nl-BE" sz="2600" b="1" dirty="0">
                <a:solidFill>
                  <a:srgbClr val="61C2B6"/>
                </a:solidFill>
                <a:latin typeface="Bebas"/>
              </a:rPr>
              <a:t>Innovatie</a:t>
            </a:r>
            <a:r>
              <a:rPr lang="nl-BE" dirty="0">
                <a:solidFill>
                  <a:srgbClr val="333333"/>
                </a:solidFill>
                <a:latin typeface="flanders-sans"/>
              </a:rPr>
              <a:t> </a:t>
            </a:r>
            <a:r>
              <a:rPr lang="nl-BE" sz="2600" dirty="0">
                <a:latin typeface="Bebas"/>
              </a:rPr>
              <a:t> </a:t>
            </a:r>
          </a:p>
          <a:p>
            <a:pPr marL="0" indent="0" algn="just" fontAlgn="base">
              <a:buNone/>
            </a:pPr>
            <a:endParaRPr lang="nl-BE" dirty="0"/>
          </a:p>
          <a:p>
            <a:pPr marL="0" indent="0" algn="just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4DDE6A41-697E-7948-A59E-EF6402F04C94}"/>
              </a:ext>
            </a:extLst>
          </p:cNvPr>
          <p:cNvSpPr/>
          <p:nvPr/>
        </p:nvSpPr>
        <p:spPr>
          <a:xfrm>
            <a:off x="747646" y="685800"/>
            <a:ext cx="4579309" cy="2743200"/>
          </a:xfrm>
          <a:prstGeom prst="rect">
            <a:avLst/>
          </a:prstGeom>
          <a:solidFill>
            <a:schemeClr val="bg2">
              <a:lumMod val="90000"/>
              <a:alpha val="90000"/>
            </a:schemeClr>
          </a:solidFill>
          <a:ln w="28575">
            <a:solidFill>
              <a:srgbClr val="61C2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rPr>
              <a:t>50%  I  max  </a:t>
            </a:r>
            <a:r>
              <a:rPr lang="nl-N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  <a:cs typeface="Arial" panose="020B0604020202020204" pitchFamily="34" charset="0"/>
              </a:rPr>
              <a:t>€</a:t>
            </a:r>
            <a:r>
              <a:rPr lang="nl-N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rPr>
              <a:t> 50.000</a:t>
            </a:r>
          </a:p>
          <a:p>
            <a:endParaRPr lang="nl-NL" sz="2400" b="1" dirty="0">
              <a:solidFill>
                <a:schemeClr val="bg1"/>
              </a:solidFill>
              <a:latin typeface="Bebas"/>
            </a:endParaRPr>
          </a:p>
          <a:p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  <a:cs typeface="Cordia New" panose="020B0304020202020204" pitchFamily="34" charset="-34"/>
              </a:rPr>
              <a:t>Subsidies tot </a:t>
            </a:r>
            <a:r>
              <a:rPr lang="nl-N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  <a:cs typeface="Cordia New" panose="020B0304020202020204" pitchFamily="34" charset="-34"/>
              </a:rPr>
              <a:t>€ 25.000 </a:t>
            </a: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  <a:cs typeface="Cordia New" panose="020B0304020202020204" pitchFamily="34" charset="-34"/>
              </a:rPr>
              <a:t>voor de aanwerving van een strategische medewerker en / of  </a:t>
            </a:r>
            <a:r>
              <a:rPr lang="nl-N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  <a:cs typeface="Cordia New" panose="020B0304020202020204" pitchFamily="34" charset="-34"/>
              </a:rPr>
              <a:t>€ 25.000 </a:t>
            </a: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  <a:cs typeface="Cordia New" panose="020B0304020202020204" pitchFamily="34" charset="-34"/>
              </a:rPr>
              <a:t>voor de inschakeling van een freelance consultant.</a:t>
            </a:r>
          </a:p>
        </p:txBody>
      </p:sp>
    </p:spTree>
    <p:extLst>
      <p:ext uri="{BB962C8B-B14F-4D97-AF65-F5344CB8AC3E}">
        <p14:creationId xmlns:p14="http://schemas.microsoft.com/office/powerpoint/2010/main" val="24774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900955C0-731C-46B1-839C-9F9456369BD8}"/>
              </a:ext>
            </a:extLst>
          </p:cNvPr>
          <p:cNvSpPr txBox="1"/>
          <p:nvPr/>
        </p:nvSpPr>
        <p:spPr>
          <a:xfrm>
            <a:off x="3301737" y="2098606"/>
            <a:ext cx="8321511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BE" sz="2800" dirty="0">
                <a:solidFill>
                  <a:srgbClr val="333333"/>
                </a:solidFill>
                <a:latin typeface="flanders-sans"/>
              </a:rPr>
              <a:t>3 oproepen </a:t>
            </a:r>
            <a:r>
              <a:rPr lang="nl-BE" sz="2800" b="0" i="0" dirty="0">
                <a:solidFill>
                  <a:srgbClr val="333333"/>
                </a:solidFill>
                <a:effectLst/>
                <a:latin typeface="flanders-sans"/>
              </a:rPr>
              <a:t>in 2021:</a:t>
            </a:r>
          </a:p>
          <a:p>
            <a:pPr algn="l"/>
            <a:endParaRPr lang="nl-BE" dirty="0">
              <a:solidFill>
                <a:schemeClr val="tx1">
                  <a:lumMod val="75000"/>
                  <a:lumOff val="25000"/>
                </a:schemeClr>
              </a:solidFill>
              <a:latin typeface="Bebas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nl-BE" sz="2400" b="0" i="0" dirty="0">
                <a:solidFill>
                  <a:srgbClr val="333333"/>
                </a:solidFill>
                <a:effectLst/>
                <a:latin typeface="flanders-sans"/>
              </a:rPr>
              <a:t>internationalisering, digitalisering</a:t>
            </a:r>
            <a:r>
              <a:rPr lang="nl-BE" sz="2400" b="0" i="0" dirty="0">
                <a:solidFill>
                  <a:srgbClr val="333333"/>
                </a:solidFill>
                <a:effectLst/>
                <a:latin typeface="Bebas"/>
              </a:rPr>
              <a:t> </a:t>
            </a:r>
          </a:p>
          <a:p>
            <a:pPr algn="l"/>
            <a:r>
              <a:rPr lang="nl-BE" sz="2400" dirty="0">
                <a:solidFill>
                  <a:srgbClr val="333333"/>
                </a:solidFill>
                <a:latin typeface="Bebas"/>
              </a:rPr>
              <a:t>	</a:t>
            </a:r>
            <a:r>
              <a:rPr lang="nl-NL" sz="1600" b="0" i="0" dirty="0">
                <a:solidFill>
                  <a:srgbClr val="333333"/>
                </a:solidFill>
                <a:effectLst/>
                <a:latin typeface="flanders-sans"/>
              </a:rPr>
              <a:t>1 maart tot en met 30 april</a:t>
            </a:r>
            <a:endParaRPr lang="nl-BE" sz="1600" b="1" dirty="0">
              <a:latin typeface="Bebas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nl-NL" sz="2400" b="0" i="0" dirty="0">
                <a:solidFill>
                  <a:srgbClr val="333333"/>
                </a:solidFill>
                <a:effectLst/>
                <a:latin typeface="flanders-sans"/>
              </a:rPr>
              <a:t>internationalisering, digitalisering, duurzaam en circulair ondernemen </a:t>
            </a:r>
            <a:br>
              <a:rPr lang="nl-NL" sz="2400" b="0" i="0" dirty="0">
                <a:solidFill>
                  <a:srgbClr val="333333"/>
                </a:solidFill>
                <a:effectLst/>
                <a:latin typeface="flanders-sans"/>
              </a:rPr>
            </a:br>
            <a:r>
              <a:rPr lang="nl-NL" sz="2400" b="0" i="0" dirty="0">
                <a:solidFill>
                  <a:srgbClr val="333333"/>
                </a:solidFill>
                <a:effectLst/>
                <a:latin typeface="flanders-sans"/>
              </a:rPr>
              <a:t>	</a:t>
            </a:r>
            <a:r>
              <a:rPr lang="nl-NL" sz="1600" dirty="0">
                <a:solidFill>
                  <a:srgbClr val="333333"/>
                </a:solidFill>
                <a:latin typeface="flanders-sans"/>
              </a:rPr>
              <a:t>1 juli tot en met 31 augustus</a:t>
            </a:r>
          </a:p>
          <a:p>
            <a:pPr marL="457200" indent="-457200" algn="l">
              <a:buFont typeface="+mj-lt"/>
              <a:buAutoNum type="arabicPeriod"/>
            </a:pPr>
            <a:r>
              <a:rPr lang="nl-BE" sz="2400" b="0" i="0" dirty="0">
                <a:solidFill>
                  <a:srgbClr val="333333"/>
                </a:solidFill>
                <a:effectLst/>
                <a:latin typeface="flanders-sans"/>
              </a:rPr>
              <a:t>internationalisering, digitalisering, duurzaam en circulair ondernemen, innovatie </a:t>
            </a:r>
            <a:br>
              <a:rPr lang="nl-BE" sz="2400" b="0" i="0" dirty="0">
                <a:solidFill>
                  <a:srgbClr val="333333"/>
                </a:solidFill>
                <a:effectLst/>
                <a:latin typeface="flanders-sans"/>
              </a:rPr>
            </a:br>
            <a:r>
              <a:rPr lang="nl-BE" sz="2400" b="0" i="0" dirty="0">
                <a:solidFill>
                  <a:srgbClr val="333333"/>
                </a:solidFill>
                <a:effectLst/>
                <a:latin typeface="flanders-sans"/>
              </a:rPr>
              <a:t>	 </a:t>
            </a:r>
            <a:r>
              <a:rPr lang="nl-NL" sz="1600" dirty="0">
                <a:solidFill>
                  <a:srgbClr val="333333"/>
                </a:solidFill>
                <a:latin typeface="flanders-sans"/>
              </a:rPr>
              <a:t>1 november tot 31 december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53B5279D-C955-4E3E-B245-2900A13C3798}"/>
              </a:ext>
            </a:extLst>
          </p:cNvPr>
          <p:cNvSpPr txBox="1">
            <a:spLocks/>
          </p:cNvSpPr>
          <p:nvPr/>
        </p:nvSpPr>
        <p:spPr>
          <a:xfrm>
            <a:off x="2174449" y="1238479"/>
            <a:ext cx="9326252" cy="4300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61C2B6"/>
                </a:solidFill>
                <a:latin typeface="Bebas" pitchFamily="2" charset="0"/>
                <a:ea typeface="+mj-ea"/>
                <a:cs typeface="+mj-cs"/>
              </a:defRPr>
            </a:lvl1pPr>
          </a:lstStyle>
          <a:p>
            <a:r>
              <a:rPr lang="nl-BE" sz="2400" b="1" dirty="0"/>
              <a:t>KMO Groeisubsidie – Thema’s</a:t>
            </a:r>
          </a:p>
        </p:txBody>
      </p:sp>
    </p:spTree>
    <p:extLst>
      <p:ext uri="{BB962C8B-B14F-4D97-AF65-F5344CB8AC3E}">
        <p14:creationId xmlns:p14="http://schemas.microsoft.com/office/powerpoint/2010/main" val="3522810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4D7084D-11D7-A440-9A22-D38857835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Steunzones (of ontwrichte zones)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883EE03F-5743-9C4D-B556-C4DE0E9A8F98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754144" y="1535325"/>
            <a:ext cx="9829800" cy="272558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BE" sz="2600" dirty="0">
                <a:latin typeface="Bebas"/>
              </a:rPr>
              <a:t>U gaat:</a:t>
            </a:r>
          </a:p>
          <a:p>
            <a:pPr marL="0" indent="0">
              <a:buNone/>
            </a:pPr>
            <a:endParaRPr lang="nl-BE" sz="2600" dirty="0">
              <a:latin typeface="Bebas"/>
            </a:endParaRPr>
          </a:p>
          <a:p>
            <a:r>
              <a:rPr lang="nl-BE" sz="2600" dirty="0">
                <a:latin typeface="Bebas"/>
              </a:rPr>
              <a:t>een </a:t>
            </a:r>
            <a:r>
              <a:rPr lang="nl-BE" sz="2600" b="1" dirty="0">
                <a:solidFill>
                  <a:srgbClr val="61C2B6"/>
                </a:solidFill>
                <a:latin typeface="Bebas"/>
              </a:rPr>
              <a:t>nieuwe inrichting</a:t>
            </a:r>
            <a:r>
              <a:rPr lang="nl-BE" sz="2600" dirty="0">
                <a:solidFill>
                  <a:srgbClr val="61C2B6"/>
                </a:solidFill>
                <a:latin typeface="Bebas"/>
              </a:rPr>
              <a:t> </a:t>
            </a:r>
            <a:r>
              <a:rPr lang="nl-BE" sz="2600" dirty="0">
                <a:latin typeface="Bebas"/>
              </a:rPr>
              <a:t>oprichten, </a:t>
            </a:r>
          </a:p>
          <a:p>
            <a:r>
              <a:rPr lang="nl-BE" sz="2600" dirty="0">
                <a:latin typeface="Bebas"/>
              </a:rPr>
              <a:t>de capaciteit van de bestaande inrichting </a:t>
            </a:r>
            <a:r>
              <a:rPr lang="nl-BE" sz="2600" b="1" dirty="0">
                <a:solidFill>
                  <a:srgbClr val="61C2B6"/>
                </a:solidFill>
                <a:latin typeface="Bebas"/>
              </a:rPr>
              <a:t>uitbreiden</a:t>
            </a:r>
            <a:r>
              <a:rPr lang="nl-BE" sz="2600" dirty="0">
                <a:latin typeface="Bebas"/>
              </a:rPr>
              <a:t>, </a:t>
            </a:r>
          </a:p>
          <a:p>
            <a:r>
              <a:rPr lang="nl-BE" sz="2600" dirty="0">
                <a:latin typeface="Bebas"/>
              </a:rPr>
              <a:t>nieuwe producten vervaardigen, </a:t>
            </a:r>
          </a:p>
          <a:p>
            <a:r>
              <a:rPr lang="nl-BE" sz="2600" dirty="0">
                <a:latin typeface="Bebas"/>
              </a:rPr>
              <a:t>de totale productieproces </a:t>
            </a:r>
            <a:r>
              <a:rPr lang="nl-BE" sz="2600" b="1" dirty="0">
                <a:solidFill>
                  <a:srgbClr val="61C2B6"/>
                </a:solidFill>
                <a:latin typeface="Bebas"/>
              </a:rPr>
              <a:t>fundamenteel</a:t>
            </a:r>
            <a:r>
              <a:rPr lang="nl-BE" sz="2600" b="1" dirty="0">
                <a:latin typeface="Bebas"/>
              </a:rPr>
              <a:t> </a:t>
            </a:r>
            <a:r>
              <a:rPr lang="nl-BE" sz="2600" b="1" dirty="0">
                <a:solidFill>
                  <a:srgbClr val="61C2B6"/>
                </a:solidFill>
                <a:latin typeface="Bebas"/>
              </a:rPr>
              <a:t>veranderen </a:t>
            </a:r>
            <a:r>
              <a:rPr lang="nl-BE" sz="2600" dirty="0">
                <a:latin typeface="Bebas"/>
              </a:rPr>
              <a:t>of</a:t>
            </a:r>
          </a:p>
          <a:p>
            <a:r>
              <a:rPr lang="nl-BE" sz="2600" dirty="0">
                <a:latin typeface="Bebas"/>
              </a:rPr>
              <a:t>een bedrijf in moeilijkheden </a:t>
            </a:r>
            <a:r>
              <a:rPr lang="nl-BE" sz="2600" b="1" dirty="0">
                <a:solidFill>
                  <a:srgbClr val="61C2B6"/>
                </a:solidFill>
                <a:latin typeface="Bebas"/>
              </a:rPr>
              <a:t>overnemen</a:t>
            </a:r>
            <a:r>
              <a:rPr lang="nl-BE" sz="2600" dirty="0">
                <a:latin typeface="Bebas"/>
              </a:rPr>
              <a:t>?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9F48CB6D-4119-BD44-8B29-8E74B116475E}"/>
              </a:ext>
            </a:extLst>
          </p:cNvPr>
          <p:cNvSpPr/>
          <p:nvPr/>
        </p:nvSpPr>
        <p:spPr>
          <a:xfrm>
            <a:off x="6571129" y="4195481"/>
            <a:ext cx="5457472" cy="2516405"/>
          </a:xfrm>
          <a:prstGeom prst="rect">
            <a:avLst/>
          </a:prstGeom>
          <a:solidFill>
            <a:schemeClr val="accent3">
              <a:lumMod val="40000"/>
              <a:lumOff val="60000"/>
              <a:alpha val="90000"/>
            </a:schemeClr>
          </a:solidFill>
          <a:ln w="28575">
            <a:solidFill>
              <a:srgbClr val="61C2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b="1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rPr>
              <a:t>25 % op bedrijfsvoorheffing</a:t>
            </a:r>
          </a:p>
          <a:p>
            <a:endParaRPr lang="nl-NL" b="1" dirty="0">
              <a:solidFill>
                <a:schemeClr val="tx1">
                  <a:lumMod val="75000"/>
                  <a:lumOff val="25000"/>
                </a:schemeClr>
              </a:solidFill>
              <a:latin typeface="Bebas"/>
            </a:endParaRPr>
          </a:p>
          <a:p>
            <a:pPr fontAlgn="base"/>
            <a:r>
              <a:rPr lang="nl-NL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  <a:cs typeface="Cordia New" panose="020B0304020202020204" pitchFamily="34" charset="-34"/>
              </a:rPr>
              <a:t>Subsidies van maximum </a:t>
            </a:r>
            <a:r>
              <a:rPr lang="nl-NL" b="1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  <a:cs typeface="Cordia New" panose="020B0304020202020204" pitchFamily="34" charset="-34"/>
              </a:rPr>
              <a:t>€ 7.500.000 </a:t>
            </a:r>
            <a:r>
              <a:rPr lang="nl-NL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  <a:cs typeface="Cordia New" panose="020B0304020202020204" pitchFamily="34" charset="-34"/>
              </a:rPr>
              <a:t>vrijstelling van doorstorting bedrijfsvoorheffing in steunzones, dit voor : </a:t>
            </a:r>
          </a:p>
          <a:p>
            <a:pPr fontAlgn="base"/>
            <a:endParaRPr lang="nl-NL" dirty="0">
              <a:solidFill>
                <a:schemeClr val="tx1">
                  <a:lumMod val="75000"/>
                  <a:lumOff val="25000"/>
                </a:schemeClr>
              </a:solidFill>
              <a:latin typeface="Bebas"/>
              <a:cs typeface="Cordia New" panose="020B0304020202020204" pitchFamily="34" charset="-34"/>
            </a:endParaRPr>
          </a:p>
          <a:p>
            <a:pPr marL="457200" indent="-457200" fontAlgn="base">
              <a:buClr>
                <a:schemeClr val="tx1">
                  <a:lumMod val="75000"/>
                  <a:lumOff val="25000"/>
                </a:schemeClr>
              </a:buClr>
              <a:buFont typeface="Systeemlettertype"/>
              <a:buChar char="▸"/>
            </a:pPr>
            <a:r>
              <a:rPr lang="nl-BE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  <a:cs typeface="Cordia New" panose="020B0304020202020204" pitchFamily="34" charset="-34"/>
              </a:rPr>
              <a:t>het creëren van bijkomende arbeidsplaatsen</a:t>
            </a:r>
          </a:p>
          <a:p>
            <a:pPr marL="457200" indent="-457200" fontAlgn="base">
              <a:buClr>
                <a:schemeClr val="tx1">
                  <a:lumMod val="75000"/>
                  <a:lumOff val="25000"/>
                </a:schemeClr>
              </a:buClr>
              <a:buFont typeface="Systeemlettertype"/>
              <a:buChar char="▸"/>
            </a:pPr>
            <a:r>
              <a:rPr lang="nl-BE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  <a:cs typeface="Cordia New" panose="020B0304020202020204" pitchFamily="34" charset="-34"/>
              </a:rPr>
              <a:t>het redden van arbeidsplaatsen</a:t>
            </a:r>
          </a:p>
          <a:p>
            <a:pPr marL="457200" indent="-457200" fontAlgn="base">
              <a:buClr>
                <a:schemeClr val="tx1">
                  <a:lumMod val="75000"/>
                  <a:lumOff val="25000"/>
                </a:schemeClr>
              </a:buClr>
              <a:buFont typeface="Systeemlettertype"/>
              <a:buChar char="▸"/>
            </a:pPr>
            <a:r>
              <a:rPr lang="nl-BE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  <a:cs typeface="Cordia New" panose="020B0304020202020204" pitchFamily="34" charset="-34"/>
              </a:rPr>
              <a:t>het inschakelen van uitzendkrachten</a:t>
            </a:r>
          </a:p>
        </p:txBody>
      </p:sp>
    </p:spTree>
    <p:extLst>
      <p:ext uri="{BB962C8B-B14F-4D97-AF65-F5344CB8AC3E}">
        <p14:creationId xmlns:p14="http://schemas.microsoft.com/office/powerpoint/2010/main" val="318008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4D7084D-11D7-A440-9A22-D38857835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Steunzones (of ontwrichte zones)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AF99924-4460-4E59-9C97-DAC098C2E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580" y="1483739"/>
            <a:ext cx="10168969" cy="394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68897"/>
      </p:ext>
    </p:extLst>
  </p:cSld>
  <p:clrMapOvr>
    <a:masterClrMapping/>
  </p:clrMapOvr>
</p:sld>
</file>

<file path=ppt/theme/theme1.xml><?xml version="1.0" encoding="utf-8"?>
<a:theme xmlns:a="http://schemas.openxmlformats.org/drawingml/2006/main" name="4_Aangepast ontwer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Aangepast ontwer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2_Aangepast ontwer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Aangepast ontwer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0_Aangepast ontwer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Aangepast ontwer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Aangepast ontwer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Aangepast ontwer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Aangepast ontwer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Aangepast ontwer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Aangepast ontwer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1_Aangepast ontwer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B4F2B3A542F34C8818893F6CFADC8E" ma:contentTypeVersion="11" ma:contentTypeDescription="Create a new document." ma:contentTypeScope="" ma:versionID="51a0acce035509a049cccee424909142">
  <xsd:schema xmlns:xsd="http://www.w3.org/2001/XMLSchema" xmlns:xs="http://www.w3.org/2001/XMLSchema" xmlns:p="http://schemas.microsoft.com/office/2006/metadata/properties" xmlns:ns3="a58f37c8-78e8-475e-958f-5939faec29fe" xmlns:ns4="f9c14bd5-e161-44c0-bf6a-1a7b838e67d0" targetNamespace="http://schemas.microsoft.com/office/2006/metadata/properties" ma:root="true" ma:fieldsID="7e3b5659663abd3e87c5b8bfc47b05f9" ns3:_="" ns4:_="">
    <xsd:import namespace="a58f37c8-78e8-475e-958f-5939faec29fe"/>
    <xsd:import namespace="f9c14bd5-e161-44c0-bf6a-1a7b838e67d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8f37c8-78e8-475e-958f-5939faec29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c14bd5-e161-44c0-bf6a-1a7b838e67d0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3C51E9D-3FC6-4948-8EF4-362B053CCC9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FB358A9-0E69-46E2-A429-0468E0704C4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0528CD7-68DE-415E-A17F-7AFFF28029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58f37c8-78e8-475e-958f-5939faec29fe"/>
    <ds:schemaRef ds:uri="f9c14bd5-e161-44c0-bf6a-1a7b838e67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584</Words>
  <Application>Microsoft Office PowerPoint</Application>
  <PresentationFormat>Breedbeeld</PresentationFormat>
  <Paragraphs>153</Paragraphs>
  <Slides>15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13</vt:i4>
      </vt:variant>
      <vt:variant>
        <vt:lpstr>Diatitels</vt:lpstr>
      </vt:variant>
      <vt:variant>
        <vt:i4>15</vt:i4>
      </vt:variant>
    </vt:vector>
  </HeadingPairs>
  <TitlesOfParts>
    <vt:vector size="36" baseType="lpstr">
      <vt:lpstr>.Hiragino Kaku Gothic Interface W3</vt:lpstr>
      <vt:lpstr>Arial</vt:lpstr>
      <vt:lpstr>Bebas</vt:lpstr>
      <vt:lpstr>Calibri</vt:lpstr>
      <vt:lpstr>Calibri Light</vt:lpstr>
      <vt:lpstr>Cordia New</vt:lpstr>
      <vt:lpstr>flanders-sans</vt:lpstr>
      <vt:lpstr>Systeemlettertype</vt:lpstr>
      <vt:lpstr>4_Aangepast ontwerp</vt:lpstr>
      <vt:lpstr>6_Aangepast ontwerp</vt:lpstr>
      <vt:lpstr>5_Aangepast ontwerp</vt:lpstr>
      <vt:lpstr>3_Aangepast ontwerp</vt:lpstr>
      <vt:lpstr>1_Aangepast ontwerp</vt:lpstr>
      <vt:lpstr>7_Aangepast ontwerp</vt:lpstr>
      <vt:lpstr>8_Aangepast ontwerp</vt:lpstr>
      <vt:lpstr>11_Aangepast ontwerp</vt:lpstr>
      <vt:lpstr>Aangepast ontwerp</vt:lpstr>
      <vt:lpstr>9_Aangepast ontwerp</vt:lpstr>
      <vt:lpstr>12_Aangepast ontwerp</vt:lpstr>
      <vt:lpstr>2_Aangepast ontwerp</vt:lpstr>
      <vt:lpstr>10_Aangepast ontwerp</vt:lpstr>
      <vt:lpstr>PowerPoint-presentatie</vt:lpstr>
      <vt:lpstr>PowerPoint-presentatie</vt:lpstr>
      <vt:lpstr>Maar toch zijn subsidies vaak een gemiste kans voor ondernemers!</vt:lpstr>
      <vt:lpstr>PowerPoint-presentatie</vt:lpstr>
      <vt:lpstr>Wat komt in aanmerking voor een subsidie?</vt:lpstr>
      <vt:lpstr>KMO-Groeisubsidie</vt:lpstr>
      <vt:lpstr>PowerPoint-presentatie</vt:lpstr>
      <vt:lpstr>Steunzones (of ontwrichte zones)</vt:lpstr>
      <vt:lpstr>Steunzones (of ontwrichte zones)</vt:lpstr>
      <vt:lpstr>Ontwikkelingsproject</vt:lpstr>
      <vt:lpstr>Soorten subsidies</vt:lpstr>
      <vt:lpstr>Andere aandachtspunten</vt:lpstr>
      <vt:lpstr>Hoe gaat u te werk?</vt:lpstr>
      <vt:lpstr> A-Chief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</dc:title>
  <dc:creator>info@floandrox.be</dc:creator>
  <cp:lastModifiedBy>Geert Spapen</cp:lastModifiedBy>
  <cp:revision>143</cp:revision>
  <cp:lastPrinted>2019-10-27T19:27:38Z</cp:lastPrinted>
  <dcterms:created xsi:type="dcterms:W3CDTF">2019-10-19T06:07:14Z</dcterms:created>
  <dcterms:modified xsi:type="dcterms:W3CDTF">2021-01-28T15:55:59Z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0x010100FCB4F2B3A542F34C8818893F6CFADC8E</vt:lpwstr>
  </property>
</Properties>
</file>